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9" r:id="rId1"/>
    <p:sldMasterId id="2147483670" r:id="rId2"/>
  </p:sldMasterIdLst>
  <p:notesMasterIdLst>
    <p:notesMasterId r:id="rId69"/>
  </p:notesMasterIdLst>
  <p:handoutMasterIdLst>
    <p:handoutMasterId r:id="rId70"/>
  </p:handoutMasterIdLst>
  <p:sldIdLst>
    <p:sldId id="325" r:id="rId3"/>
    <p:sldId id="444" r:id="rId4"/>
    <p:sldId id="702" r:id="rId5"/>
    <p:sldId id="709" r:id="rId6"/>
    <p:sldId id="704" r:id="rId7"/>
    <p:sldId id="710" r:id="rId8"/>
    <p:sldId id="706" r:id="rId9"/>
    <p:sldId id="707" r:id="rId10"/>
    <p:sldId id="711" r:id="rId11"/>
    <p:sldId id="712" r:id="rId12"/>
    <p:sldId id="720" r:id="rId13"/>
    <p:sldId id="721" r:id="rId14"/>
    <p:sldId id="722" r:id="rId15"/>
    <p:sldId id="723" r:id="rId16"/>
    <p:sldId id="740" r:id="rId17"/>
    <p:sldId id="729" r:id="rId18"/>
    <p:sldId id="741" r:id="rId19"/>
    <p:sldId id="730" r:id="rId20"/>
    <p:sldId id="742" r:id="rId21"/>
    <p:sldId id="743" r:id="rId22"/>
    <p:sldId id="748" r:id="rId23"/>
    <p:sldId id="749" r:id="rId24"/>
    <p:sldId id="750" r:id="rId25"/>
    <p:sldId id="752" r:id="rId26"/>
    <p:sldId id="744" r:id="rId27"/>
    <p:sldId id="745" r:id="rId28"/>
    <p:sldId id="746" r:id="rId29"/>
    <p:sldId id="747" r:id="rId30"/>
    <p:sldId id="731" r:id="rId31"/>
    <p:sldId id="732" r:id="rId32"/>
    <p:sldId id="733" r:id="rId33"/>
    <p:sldId id="734" r:id="rId34"/>
    <p:sldId id="735" r:id="rId35"/>
    <p:sldId id="736" r:id="rId36"/>
    <p:sldId id="737" r:id="rId37"/>
    <p:sldId id="738" r:id="rId38"/>
    <p:sldId id="739" r:id="rId39"/>
    <p:sldId id="724" r:id="rId40"/>
    <p:sldId id="725" r:id="rId41"/>
    <p:sldId id="753" r:id="rId42"/>
    <p:sldId id="754" r:id="rId43"/>
    <p:sldId id="755" r:id="rId44"/>
    <p:sldId id="756" r:id="rId45"/>
    <p:sldId id="757" r:id="rId46"/>
    <p:sldId id="758" r:id="rId47"/>
    <p:sldId id="759" r:id="rId48"/>
    <p:sldId id="760" r:id="rId49"/>
    <p:sldId id="761" r:id="rId50"/>
    <p:sldId id="777" r:id="rId51"/>
    <p:sldId id="762" r:id="rId52"/>
    <p:sldId id="763" r:id="rId53"/>
    <p:sldId id="764" r:id="rId54"/>
    <p:sldId id="765" r:id="rId55"/>
    <p:sldId id="766" r:id="rId56"/>
    <p:sldId id="767" r:id="rId57"/>
    <p:sldId id="769" r:id="rId58"/>
    <p:sldId id="770" r:id="rId59"/>
    <p:sldId id="771" r:id="rId60"/>
    <p:sldId id="772" r:id="rId61"/>
    <p:sldId id="773" r:id="rId62"/>
    <p:sldId id="774" r:id="rId63"/>
    <p:sldId id="775" r:id="rId64"/>
    <p:sldId id="776" r:id="rId65"/>
    <p:sldId id="726" r:id="rId66"/>
    <p:sldId id="727" r:id="rId67"/>
    <p:sldId id="701" r:id="rId68"/>
  </p:sldIdLst>
  <p:sldSz cx="9906000" cy="6858000" type="A4"/>
  <p:notesSz cx="6807200" cy="9939338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3200" b="1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kumimoji="1" sz="3200" b="1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6pPr>
    <a:lvl7pPr marL="2743200" algn="l" defTabSz="914400" rtl="0" eaLnBrk="1" latinLnBrk="0" hangingPunct="1">
      <a:defRPr kumimoji="1" sz="3200" b="1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7pPr>
    <a:lvl8pPr marL="3200400" algn="l" defTabSz="914400" rtl="0" eaLnBrk="1" latinLnBrk="0" hangingPunct="1">
      <a:defRPr kumimoji="1" sz="3200" b="1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8pPr>
    <a:lvl9pPr marL="3657600" algn="l" defTabSz="914400" rtl="0" eaLnBrk="1" latinLnBrk="0" hangingPunct="1">
      <a:defRPr kumimoji="1" sz="3200" b="1" kern="1200">
        <a:solidFill>
          <a:schemeClr val="tx1"/>
        </a:solidFill>
        <a:latin typeface="標楷體" panose="03000509000000000000" pitchFamily="65" charset="-120"/>
        <a:ea typeface="標楷體" panose="03000509000000000000" pitchFamily="65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800080"/>
    <a:srgbClr val="006600"/>
    <a:srgbClr val="003399"/>
    <a:srgbClr val="000066"/>
    <a:srgbClr val="E7FFFF"/>
    <a:srgbClr val="E1FF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 autoAdjust="0"/>
    <p:restoredTop sz="99655" autoAdjust="0"/>
  </p:normalViewPr>
  <p:slideViewPr>
    <p:cSldViewPr>
      <p:cViewPr varScale="1">
        <p:scale>
          <a:sx n="115" d="100"/>
          <a:sy n="115" d="100"/>
        </p:scale>
        <p:origin x="1140" y="102"/>
      </p:cViewPr>
      <p:guideLst>
        <p:guide orient="horz" pos="2161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1434"/>
    </p:cViewPr>
  </p:sorterViewPr>
  <p:notesViewPr>
    <p:cSldViewPr>
      <p:cViewPr varScale="1">
        <p:scale>
          <a:sx n="46" d="100"/>
          <a:sy n="46" d="100"/>
        </p:scale>
        <p:origin x="-2010" y="-102"/>
      </p:cViewPr>
      <p:guideLst>
        <p:guide orient="horz" pos="3131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728" tIns="45868" rIns="91728" bIns="45868" numCol="1" anchor="t" anchorCtr="0" compatLnSpc="1">
            <a:prstTxWarp prst="textNoShape">
              <a:avLst/>
            </a:prstTxWarp>
          </a:bodyPr>
          <a:lstStyle>
            <a:lvl1pPr defTabSz="918392" eaLnBrk="1" hangingPunct="1">
              <a:defRPr sz="1200" b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6038" y="0"/>
            <a:ext cx="29495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728" tIns="45868" rIns="91728" bIns="45868" numCol="1" anchor="t" anchorCtr="0" compatLnSpc="1">
            <a:prstTxWarp prst="textNoShape">
              <a:avLst/>
            </a:prstTxWarp>
          </a:bodyPr>
          <a:lstStyle>
            <a:lvl1pPr algn="r" defTabSz="918392" eaLnBrk="1" hangingPunct="1">
              <a:defRPr sz="1200" b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CAB35073-8940-48DA-9F51-5D704C867244}" type="datetimeFigureOut">
              <a:rPr lang="en-US" altLang="zh-TW"/>
              <a:pPr>
                <a:defRPr/>
              </a:pPr>
              <a:t>7/24/2019</a:t>
            </a:fld>
            <a:endParaRPr lang="en-US" altLang="zh-TW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9275"/>
            <a:ext cx="29495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728" tIns="45868" rIns="91728" bIns="45868" numCol="1" anchor="b" anchorCtr="0" compatLnSpc="1">
            <a:prstTxWarp prst="textNoShape">
              <a:avLst/>
            </a:prstTxWarp>
          </a:bodyPr>
          <a:lstStyle>
            <a:lvl1pPr defTabSz="918392" eaLnBrk="1" hangingPunct="1">
              <a:defRPr sz="1200" b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6038" y="9439275"/>
            <a:ext cx="29495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728" tIns="45868" rIns="91728" bIns="45868" numCol="1" anchor="b" anchorCtr="0" compatLnSpc="1">
            <a:prstTxWarp prst="textNoShape">
              <a:avLst/>
            </a:prstTxWarp>
          </a:bodyPr>
          <a:lstStyle>
            <a:lvl1pPr algn="r" defTabSz="917575" eaLnBrk="1" hangingPunct="1">
              <a:defRPr sz="1200" b="0" smtClean="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782A2694-D4BC-4053-ADE9-FC196964CBA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728" tIns="45868" rIns="91728" bIns="45868" numCol="1" anchor="t" anchorCtr="0" compatLnSpc="1">
            <a:prstTxWarp prst="textNoShape">
              <a:avLst/>
            </a:prstTxWarp>
          </a:bodyPr>
          <a:lstStyle>
            <a:lvl1pPr defTabSz="918392" eaLnBrk="1" hangingPunct="1">
              <a:defRPr sz="1200" b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728" tIns="45868" rIns="91728" bIns="45868" numCol="1" anchor="t" anchorCtr="0" compatLnSpc="1">
            <a:prstTxWarp prst="textNoShape">
              <a:avLst/>
            </a:prstTxWarp>
          </a:bodyPr>
          <a:lstStyle>
            <a:lvl1pPr algn="r" defTabSz="918392" eaLnBrk="1" hangingPunct="1">
              <a:defRPr sz="1200" b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6DEFFFAA-1374-4292-ABC3-35939BDE6558}" type="datetimeFigureOut">
              <a:rPr lang="en-US" altLang="zh-TW"/>
              <a:pPr>
                <a:defRPr/>
              </a:pPr>
              <a:t>7/24/2019</a:t>
            </a:fld>
            <a:endParaRPr lang="en-US" altLang="zh-TW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75" y="746125"/>
            <a:ext cx="537845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9638"/>
            <a:ext cx="544830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728" tIns="45868" rIns="91728" bIns="458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9275"/>
            <a:ext cx="29495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728" tIns="45868" rIns="91728" bIns="45868" numCol="1" anchor="b" anchorCtr="0" compatLnSpc="1">
            <a:prstTxWarp prst="textNoShape">
              <a:avLst/>
            </a:prstTxWarp>
          </a:bodyPr>
          <a:lstStyle>
            <a:lvl1pPr defTabSz="918392" eaLnBrk="1" hangingPunct="1">
              <a:defRPr sz="1200" b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39275"/>
            <a:ext cx="29495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728" tIns="45868" rIns="91728" bIns="45868" numCol="1" anchor="b" anchorCtr="0" compatLnSpc="1">
            <a:prstTxWarp prst="textNoShape">
              <a:avLst/>
            </a:prstTxWarp>
          </a:bodyPr>
          <a:lstStyle>
            <a:lvl1pPr algn="r" defTabSz="917575" eaLnBrk="1" hangingPunct="1">
              <a:defRPr sz="1200" b="0" smtClean="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683ECBED-E388-4CD0-84AB-4B8797A377B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175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175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175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175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CB3EB49F-3AD8-418B-A30B-DF23CA132286}" type="slidenum">
              <a:rPr lang="en-US" altLang="zh-TW"/>
              <a:pPr>
                <a:spcBef>
                  <a:spcPct val="0"/>
                </a:spcBef>
              </a:pPr>
              <a:t>0</a:t>
            </a:fld>
            <a:endParaRPr lang="en-US" altLang="zh-TW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175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175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175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1757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1757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B5F0B6C8-50D6-4134-9A98-7D09BC42D86C}" type="slidenum">
              <a:rPr lang="en-US" altLang="zh-TW"/>
              <a:pPr>
                <a:spcBef>
                  <a:spcPct val="0"/>
                </a:spcBef>
              </a:pPr>
              <a:t>65</a:t>
            </a:fld>
            <a:endParaRPr lang="en-US" altLang="zh-TW"/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746125"/>
            <a:ext cx="5378450" cy="3724275"/>
          </a:xfrm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038" y="4719638"/>
            <a:ext cx="5445125" cy="44735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309165-9D75-4539-8598-F2975BF80836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00C472-9842-4F85-BDC5-42ED7B3AB56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17631452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1C724B-87C2-4A38-8DA9-4F9D188D3A3A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DAD67-81CE-4EEE-8410-3FA3BD8BF14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6734690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A6AEE-08A3-4F25-BE91-0ED9266D3D4C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2430A-9705-4BE7-9EEA-EB28433D287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64798590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CA691E-5518-4466-82D3-446F408616B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820B75-35A3-4BAF-957E-A8735CDE61A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6DA2D8-65FE-4A82-A76A-F0FAAFEEB7A1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12265216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9192FA-77BE-46EB-907E-B793F88EFEE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42EFD7-99B8-4E84-B85D-458C706B530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35B749-7DC5-46FA-9030-A53803B6BBFE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6567007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114A24-D525-4BF5-B2C9-9DD6F2C51EB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65210B-B5A2-4633-8E9C-D935F30CC20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5D53A-FF41-4C02-A9BB-789C260DE55A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460867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71BF71-37C6-4BFE-B4D1-BBAC68BD954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ED178C-C9BE-4B8E-90DD-5B2EB969EF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F85EFA-DF8F-4338-8E96-2F0251515984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2516770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859005-C6F8-48D0-A3A3-67C8FD6F98A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1F501-5045-4E21-9A94-31FFA24CBBF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D58DAA-02C2-4062-99DF-4EFDAF8CD37C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6494553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030786-BBE3-4111-8A6B-D8AA862C998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FB38A4-D641-4206-A0A2-4EB56117526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4F91F-D824-4EAA-B1EA-79CB4DE0A780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7902950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1D788F-3B25-4A8F-A7A8-F2505A84B9A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8D585-6725-4645-865B-1EEC5974593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BC1D1-5CDE-4948-8B2A-076031DBD6B9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28408467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3848C9-48C0-4EA8-9B63-D807BDEF1CC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CC95F-C15F-41A4-A5F8-896A2A7293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DCA33D-A81F-4667-8212-F9C396B2624C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0404942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4062A-05AC-470A-A270-D27E104262A5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B9B19-8141-483C-A3F0-1B5A1F4D296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3075500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lIns="91440" tIns="45720" rIns="91440" bIns="4572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F1709-787E-42A9-B375-3411A8B4951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8359EE-734E-47AD-8C1C-E8EC4069139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7EE456-2814-4C26-B4EF-5517852D75AE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54100448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0157EB-78C4-4F80-857F-E46F45932C6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D612D5-1C15-44E1-BFAB-852FC0CE6B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35C2A-06C9-4BAD-AB82-BB5D2E02FAE5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38264758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9A3F4-5CA8-4A51-B52B-8ADCD2C537E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52B8E4-6BC4-45A5-935F-B68DE78EF34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97D0A-B1F8-495B-8DDA-B59EB0419E22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306824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8915400" cy="13716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95300" y="1981200"/>
            <a:ext cx="8915400" cy="3886200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F73505-3E82-417B-A7DB-F517A082D6B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88A5C0-380E-40CF-AF46-0608A23598A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1D9611-10A8-418D-B8FB-091824E99C40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82235143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FB245C-C090-4D7C-B593-C6BADD0765AC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5C5AD-0DC1-4556-B126-9E982148FD8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1735360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C96302-ADDA-4F6A-B805-A45819F08F41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FA23DE-E2BA-4883-AC33-7821D912A03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7876461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1FC866-617F-4AB0-A9F9-5B4A9E7F074A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3918CA-612D-4E4B-A32A-2F48C416E2B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6389891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D4773A-950B-4718-B62A-407BD2CC04D8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D6D495-3E50-4CBC-BA76-A2E6E6C44A1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93902803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8B7CD6-7511-48BB-BBDD-6E6CF96F300E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85972-08CD-4F04-9824-B9B24D1C84E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35752888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CDF71-F0AF-4D59-B5C7-86F0D2E051C1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200F7-D480-40DE-92F8-621096A481E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1917440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lIns="91440" tIns="45720" rIns="91440" bIns="4572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C1392B-317E-4332-9073-006E6BD99E70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63368-9970-4543-BF1A-2ECF79BA8B4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09280292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906000" cy="6858000"/>
            <a:chOff x="0" y="0"/>
            <a:chExt cx="5760" cy="4320"/>
          </a:xfrm>
        </p:grpSpPr>
        <p:sp>
          <p:nvSpPr>
            <p:cNvPr id="103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643" tIns="45821" rIns="91643" bIns="45821" anchor="ctr"/>
            <a:lstStyle>
              <a:lvl1pPr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  <a:lvl2pPr marL="742950" indent="-28575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2pPr>
              <a:lvl3pPr marL="11430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3pPr>
              <a:lvl4pPr marL="16002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4pPr>
              <a:lvl5pPr marL="20574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5pPr>
              <a:lvl6pPr marL="25146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6pPr>
              <a:lvl7pPr marL="29718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7pPr>
              <a:lvl8pPr marL="34290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8pPr>
              <a:lvl9pPr marL="38862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9pPr>
            </a:lstStyle>
            <a:p>
              <a:pPr algn="ctr" eaLnBrk="1" hangingPunct="1"/>
              <a:endParaRPr kumimoji="0" lang="zh-TW" altLang="zh-TW" sz="2400" b="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03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643" tIns="45821" rIns="91643" bIns="45821"/>
            <a:lstStyle>
              <a:lvl1pPr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  <a:lvl2pPr marL="742950" indent="-28575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2pPr>
              <a:lvl3pPr marL="11430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3pPr>
              <a:lvl4pPr marL="16002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4pPr>
              <a:lvl5pPr marL="20574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5pPr>
              <a:lvl6pPr marL="25146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6pPr>
              <a:lvl7pPr marL="29718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7pPr>
              <a:lvl8pPr marL="34290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8pPr>
              <a:lvl9pPr marL="38862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9pPr>
            </a:lstStyle>
            <a:p>
              <a:pPr eaLnBrk="1" hangingPunct="1"/>
              <a:endParaRPr kumimoji="0" lang="zh-TW" altLang="zh-TW" sz="2400" b="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grpSp>
          <p:nvGrpSpPr>
            <p:cNvPr id="103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103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6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643" tIns="45821" rIns="91643" bIns="45821"/>
              <a:lstStyle>
                <a:lvl1pPr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1pPr>
                <a:lvl2pPr marL="742950" indent="-28575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2pPr>
                <a:lvl3pPr marL="11430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3pPr>
                <a:lvl4pPr marL="16002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4pPr>
                <a:lvl5pPr marL="20574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5pPr>
                <a:lvl6pPr marL="25146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6pPr>
                <a:lvl7pPr marL="29718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7pPr>
                <a:lvl8pPr marL="34290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8pPr>
                <a:lvl9pPr marL="38862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9pPr>
              </a:lstStyle>
              <a:p>
                <a:pPr eaLnBrk="1" hangingPunct="1"/>
                <a:endParaRPr kumimoji="0" lang="zh-TW" altLang="zh-TW" sz="2400" b="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03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6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643" tIns="45821" rIns="91643" bIns="45821"/>
              <a:lstStyle>
                <a:lvl1pPr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1pPr>
                <a:lvl2pPr marL="742950" indent="-28575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2pPr>
                <a:lvl3pPr marL="11430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3pPr>
                <a:lvl4pPr marL="16002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4pPr>
                <a:lvl5pPr marL="20574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5pPr>
                <a:lvl6pPr marL="25146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6pPr>
                <a:lvl7pPr marL="29718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7pPr>
                <a:lvl8pPr marL="34290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8pPr>
                <a:lvl9pPr marL="38862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9pPr>
              </a:lstStyle>
              <a:p>
                <a:pPr eaLnBrk="1" hangingPunct="1"/>
                <a:endParaRPr kumimoji="0" lang="zh-TW" altLang="zh-TW" sz="2400" b="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04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643" tIns="45821" rIns="91643" bIns="45821"/>
              <a:lstStyle>
                <a:lvl1pPr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1pPr>
                <a:lvl2pPr marL="742950" indent="-28575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2pPr>
                <a:lvl3pPr marL="11430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3pPr>
                <a:lvl4pPr marL="16002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4pPr>
                <a:lvl5pPr marL="20574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5pPr>
                <a:lvl6pPr marL="25146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6pPr>
                <a:lvl7pPr marL="29718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7pPr>
                <a:lvl8pPr marL="34290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8pPr>
                <a:lvl9pPr marL="38862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9pPr>
              </a:lstStyle>
              <a:p>
                <a:pPr eaLnBrk="1" hangingPunct="1"/>
                <a:endParaRPr kumimoji="0" lang="zh-TW" altLang="zh-TW" sz="2400" b="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04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643" tIns="45821" rIns="91643" bIns="45821"/>
              <a:lstStyle>
                <a:lvl1pPr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1pPr>
                <a:lvl2pPr marL="742950" indent="-28575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2pPr>
                <a:lvl3pPr marL="11430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3pPr>
                <a:lvl4pPr marL="16002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4pPr>
                <a:lvl5pPr marL="20574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5pPr>
                <a:lvl6pPr marL="25146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6pPr>
                <a:lvl7pPr marL="29718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7pPr>
                <a:lvl8pPr marL="34290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8pPr>
                <a:lvl9pPr marL="38862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9pPr>
              </a:lstStyle>
              <a:p>
                <a:pPr eaLnBrk="1" hangingPunct="1"/>
                <a:endParaRPr kumimoji="0" lang="zh-TW" altLang="zh-TW" sz="2400" b="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04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643" tIns="45821" rIns="91643" bIns="45821"/>
              <a:lstStyle>
                <a:lvl1pPr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1pPr>
                <a:lvl2pPr marL="742950" indent="-28575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2pPr>
                <a:lvl3pPr marL="11430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3pPr>
                <a:lvl4pPr marL="16002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4pPr>
                <a:lvl5pPr marL="20574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5pPr>
                <a:lvl6pPr marL="25146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6pPr>
                <a:lvl7pPr marL="29718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7pPr>
                <a:lvl8pPr marL="34290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8pPr>
                <a:lvl9pPr marL="38862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9pPr>
              </a:lstStyle>
              <a:p>
                <a:pPr eaLnBrk="1" hangingPunct="1"/>
                <a:endParaRPr kumimoji="0" lang="zh-TW" altLang="zh-TW" sz="2400" b="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04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643" tIns="45821" rIns="91643" bIns="45821"/>
              <a:lstStyle>
                <a:lvl1pPr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1pPr>
                <a:lvl2pPr marL="742950" indent="-28575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2pPr>
                <a:lvl3pPr marL="11430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3pPr>
                <a:lvl4pPr marL="16002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4pPr>
                <a:lvl5pPr marL="20574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5pPr>
                <a:lvl6pPr marL="25146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6pPr>
                <a:lvl7pPr marL="29718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7pPr>
                <a:lvl8pPr marL="34290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8pPr>
                <a:lvl9pPr marL="38862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9pPr>
              </a:lstStyle>
              <a:p>
                <a:pPr eaLnBrk="1" hangingPunct="1"/>
                <a:endParaRPr kumimoji="0" lang="zh-TW" altLang="zh-TW" sz="2400" b="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04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643" tIns="45821" rIns="91643" bIns="45821"/>
              <a:lstStyle>
                <a:lvl1pPr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1pPr>
                <a:lvl2pPr marL="742950" indent="-28575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2pPr>
                <a:lvl3pPr marL="11430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3pPr>
                <a:lvl4pPr marL="16002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4pPr>
                <a:lvl5pPr marL="20574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5pPr>
                <a:lvl6pPr marL="25146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6pPr>
                <a:lvl7pPr marL="29718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7pPr>
                <a:lvl8pPr marL="34290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8pPr>
                <a:lvl9pPr marL="38862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9pPr>
              </a:lstStyle>
              <a:p>
                <a:pPr eaLnBrk="1" hangingPunct="1"/>
                <a:endParaRPr kumimoji="0" lang="zh-TW" altLang="zh-TW" sz="2400" b="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04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6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643" tIns="45821" rIns="91643" bIns="45821"/>
              <a:lstStyle>
                <a:lvl1pPr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1pPr>
                <a:lvl2pPr marL="742950" indent="-28575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2pPr>
                <a:lvl3pPr marL="11430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3pPr>
                <a:lvl4pPr marL="16002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4pPr>
                <a:lvl5pPr marL="20574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5pPr>
                <a:lvl6pPr marL="25146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6pPr>
                <a:lvl7pPr marL="29718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7pPr>
                <a:lvl8pPr marL="34290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8pPr>
                <a:lvl9pPr marL="38862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9pPr>
              </a:lstStyle>
              <a:p>
                <a:pPr eaLnBrk="1" hangingPunct="1"/>
                <a:endParaRPr kumimoji="0" lang="zh-TW" altLang="zh-TW" sz="2400" b="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04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6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643" tIns="45821" rIns="91643" bIns="45821"/>
              <a:lstStyle>
                <a:lvl1pPr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1pPr>
                <a:lvl2pPr marL="742950" indent="-28575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2pPr>
                <a:lvl3pPr marL="11430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3pPr>
                <a:lvl4pPr marL="16002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4pPr>
                <a:lvl5pPr marL="20574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5pPr>
                <a:lvl6pPr marL="25146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6pPr>
                <a:lvl7pPr marL="29718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7pPr>
                <a:lvl8pPr marL="34290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8pPr>
                <a:lvl9pPr marL="38862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9pPr>
              </a:lstStyle>
              <a:p>
                <a:pPr eaLnBrk="1" hangingPunct="1"/>
                <a:endParaRPr kumimoji="0" lang="zh-TW" altLang="zh-TW" sz="2400" b="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04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643" tIns="45821" rIns="91643" bIns="45821"/>
              <a:lstStyle>
                <a:lvl1pPr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1pPr>
                <a:lvl2pPr marL="742950" indent="-28575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2pPr>
                <a:lvl3pPr marL="11430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3pPr>
                <a:lvl4pPr marL="16002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4pPr>
                <a:lvl5pPr marL="2057400" indent="-228600" defTabSz="915988"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5pPr>
                <a:lvl6pPr marL="25146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6pPr>
                <a:lvl7pPr marL="29718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7pPr>
                <a:lvl8pPr marL="34290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8pPr>
                <a:lvl9pPr marL="3886200" indent="-228600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 b="1">
                    <a:solidFill>
                      <a:schemeClr val="tx1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</a:defRPr>
                </a:lvl9pPr>
              </a:lstStyle>
              <a:p>
                <a:pPr eaLnBrk="1" hangingPunct="1"/>
                <a:endParaRPr kumimoji="0" lang="zh-TW" altLang="zh-TW" sz="2400" b="0">
                  <a:latin typeface="Times New Roman" panose="02020603050405020304" pitchFamily="18" charset="0"/>
                  <a:ea typeface="新細明體" panose="02020500000000000000" pitchFamily="18" charset="-120"/>
                </a:endParaRPr>
              </a:p>
            </p:txBody>
          </p:sp>
        </p:grpSp>
      </p:grpSp>
      <p:grpSp>
        <p:nvGrpSpPr>
          <p:cNvPr id="1027" name="Group 24"/>
          <p:cNvGrpSpPr>
            <a:grpSpLocks/>
          </p:cNvGrpSpPr>
          <p:nvPr userDrawn="1"/>
        </p:nvGrpSpPr>
        <p:grpSpPr bwMode="auto">
          <a:xfrm>
            <a:off x="411163" y="6400800"/>
            <a:ext cx="2476500" cy="304800"/>
            <a:chOff x="288" y="3696"/>
            <a:chExt cx="1440" cy="192"/>
          </a:xfrm>
        </p:grpSpPr>
        <p:pic>
          <p:nvPicPr>
            <p:cNvPr id="1033" name="Picture 21"/>
            <p:cNvPicPr>
              <a:picLocks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3722"/>
              <a:ext cx="181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Rectangle 22"/>
            <p:cNvSpPr>
              <a:spLocks noChangeArrowheads="1"/>
            </p:cNvSpPr>
            <p:nvPr userDrawn="1"/>
          </p:nvSpPr>
          <p:spPr bwMode="auto">
            <a:xfrm>
              <a:off x="427" y="3696"/>
              <a:ext cx="130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643" tIns="45821" rIns="91643" bIns="45821">
              <a:spAutoFit/>
            </a:bodyPr>
            <a:lstStyle/>
            <a:p>
              <a:pPr defTabSz="915988" eaLnBrk="1" hangingPunct="1">
                <a:defRPr/>
              </a:pPr>
              <a:r>
                <a:rPr lang="zh-TW" altLang="en-US" sz="1400" b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中小企業信用保證基金</a:t>
              </a:r>
            </a:p>
          </p:txBody>
        </p:sp>
      </p:grpSp>
      <p:sp>
        <p:nvSpPr>
          <p:cNvPr id="1028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457200"/>
            <a:ext cx="8915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643" tIns="45821" rIns="91643" bIns="4582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9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981200"/>
            <a:ext cx="8915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643" tIns="45821" rIns="91643" bIns="458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5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8400"/>
            <a:ext cx="2309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643" tIns="45821" rIns="91643" bIns="45821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200" b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270F39F0-93F2-465C-8919-4A61ABC7473B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  <p:sp>
        <p:nvSpPr>
          <p:cNvPr id="36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643" tIns="45821" rIns="91643" bIns="45821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 b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7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29500" y="6400800"/>
            <a:ext cx="2216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643" tIns="45821" rIns="91643" bIns="4582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0" smtClean="0">
                <a:latin typeface="Arial Black" panose="020B0A0402010202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73F3A4E3-53C9-49B5-A735-3458E695C93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 spd="slow"/>
  <p:timing>
    <p:tnLst>
      <p:par>
        <p:cTn id="1" dur="indefinite" restart="never" nodeType="tmRoot"/>
      </p:par>
    </p:tnLst>
  </p:timing>
  <p:hf hdr="0" ftr="0" dt="0"/>
  <p:txStyles>
    <p:titleStyle>
      <a:lvl1pPr algn="l" defTabSz="915988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5988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pitchFamily="18" charset="-120"/>
        </a:defRPr>
      </a:lvl2pPr>
      <a:lvl3pPr algn="l" defTabSz="915988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pitchFamily="18" charset="-120"/>
        </a:defRPr>
      </a:lvl3pPr>
      <a:lvl4pPr algn="l" defTabSz="915988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pitchFamily="18" charset="-120"/>
        </a:defRPr>
      </a:lvl4pPr>
      <a:lvl5pPr algn="l" defTabSz="915988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pitchFamily="18" charset="-12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pitchFamily="18" charset="-12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pitchFamily="18" charset="-12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pitchFamily="18" charset="-12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pitchFamily="18" charset="-120"/>
        </a:defRPr>
      </a:lvl9pPr>
    </p:titleStyle>
    <p:bodyStyle>
      <a:lvl1pPr marL="344488" indent="-344488" algn="l" defTabSz="915988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4538" indent="-287338" algn="l" defTabSz="915988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kumimoji="1" sz="2800">
          <a:solidFill>
            <a:schemeClr val="tx1"/>
          </a:solidFill>
          <a:latin typeface="+mn-lt"/>
          <a:ea typeface="+mn-ea"/>
        </a:defRPr>
      </a:lvl2pPr>
      <a:lvl3pPr marL="1144588" indent="-228600" algn="l" defTabSz="915988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3375" indent="-228600" algn="l" defTabSz="915988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kumimoji="1" sz="2000">
          <a:solidFill>
            <a:schemeClr val="tx1"/>
          </a:solidFill>
          <a:latin typeface="+mn-lt"/>
          <a:ea typeface="+mn-ea"/>
        </a:defRPr>
      </a:lvl4pPr>
      <a:lvl5pPr marL="2060575" indent="-227013" algn="l" defTabSz="915988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643" tIns="45821" rIns="91643" bIns="45821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 b="0" smtClean="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088731A9-B77F-43BC-88A8-EBC6D0D0EF4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24713" y="6400800"/>
            <a:ext cx="2681287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643" tIns="45821" rIns="91643" bIns="4582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b="0" smtClean="0">
                <a:latin typeface="Arial Black" panose="020B0A04020102020204" pitchFamily="34" charset="0"/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122A75C4-8B69-432F-AF52-C234ABD40E2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2052" name="Group 4"/>
          <p:cNvGrpSpPr>
            <a:grpSpLocks/>
          </p:cNvGrpSpPr>
          <p:nvPr/>
        </p:nvGrpSpPr>
        <p:grpSpPr bwMode="auto">
          <a:xfrm>
            <a:off x="0" y="0"/>
            <a:ext cx="9906000" cy="544513"/>
            <a:chOff x="0" y="0"/>
            <a:chExt cx="5760" cy="344"/>
          </a:xfrm>
        </p:grpSpPr>
        <p:sp>
          <p:nvSpPr>
            <p:cNvPr id="2059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643" tIns="45821" rIns="91643" bIns="45821" anchor="ctr"/>
            <a:lstStyle>
              <a:lvl1pPr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  <a:lvl2pPr marL="742950" indent="-28575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2pPr>
              <a:lvl3pPr marL="11430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3pPr>
              <a:lvl4pPr marL="16002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4pPr>
              <a:lvl5pPr marL="20574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5pPr>
              <a:lvl6pPr marL="25146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6pPr>
              <a:lvl7pPr marL="29718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7pPr>
              <a:lvl8pPr marL="34290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8pPr>
              <a:lvl9pPr marL="38862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9pPr>
            </a:lstStyle>
            <a:p>
              <a:pPr algn="ctr" eaLnBrk="1" hangingPunct="1"/>
              <a:endParaRPr kumimoji="0" lang="zh-TW" altLang="zh-TW" sz="2400" b="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060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643" tIns="45821" rIns="91643" bIns="45821"/>
            <a:lstStyle>
              <a:lvl1pPr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  <a:lvl2pPr marL="742950" indent="-28575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2pPr>
              <a:lvl3pPr marL="11430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3pPr>
              <a:lvl4pPr marL="16002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4pPr>
              <a:lvl5pPr marL="20574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5pPr>
              <a:lvl6pPr marL="25146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6pPr>
              <a:lvl7pPr marL="29718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7pPr>
              <a:lvl8pPr marL="34290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8pPr>
              <a:lvl9pPr marL="38862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9pPr>
            </a:lstStyle>
            <a:p>
              <a:pPr eaLnBrk="1" hangingPunct="1"/>
              <a:endParaRPr kumimoji="0" lang="zh-TW" altLang="zh-TW" sz="2400" b="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061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643" tIns="45821" rIns="91643" bIns="45821"/>
            <a:lstStyle>
              <a:lvl1pPr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  <a:lvl2pPr marL="742950" indent="-28575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2pPr>
              <a:lvl3pPr marL="11430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3pPr>
              <a:lvl4pPr marL="16002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4pPr>
              <a:lvl5pPr marL="20574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5pPr>
              <a:lvl6pPr marL="25146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6pPr>
              <a:lvl7pPr marL="29718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7pPr>
              <a:lvl8pPr marL="34290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8pPr>
              <a:lvl9pPr marL="38862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9pPr>
            </a:lstStyle>
            <a:p>
              <a:pPr eaLnBrk="1" hangingPunct="1"/>
              <a:endParaRPr kumimoji="0" lang="zh-TW" altLang="zh-TW" sz="1700" b="0">
                <a:solidFill>
                  <a:schemeClr val="hlink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062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643" tIns="45821" rIns="91643" bIns="45821"/>
            <a:lstStyle>
              <a:lvl1pPr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  <a:lvl2pPr marL="742950" indent="-28575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2pPr>
              <a:lvl3pPr marL="11430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3pPr>
              <a:lvl4pPr marL="16002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4pPr>
              <a:lvl5pPr marL="20574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5pPr>
              <a:lvl6pPr marL="25146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6pPr>
              <a:lvl7pPr marL="29718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7pPr>
              <a:lvl8pPr marL="34290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8pPr>
              <a:lvl9pPr marL="38862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9pPr>
            </a:lstStyle>
            <a:p>
              <a:pPr eaLnBrk="1" hangingPunct="1"/>
              <a:endParaRPr kumimoji="0" lang="zh-TW" altLang="zh-TW" sz="1700" b="0">
                <a:solidFill>
                  <a:schemeClr val="hlink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063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643" tIns="45821" rIns="91643" bIns="45821"/>
            <a:lstStyle>
              <a:lvl1pPr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  <a:lvl2pPr marL="742950" indent="-28575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2pPr>
              <a:lvl3pPr marL="11430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3pPr>
              <a:lvl4pPr marL="16002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4pPr>
              <a:lvl5pPr marL="20574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5pPr>
              <a:lvl6pPr marL="25146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6pPr>
              <a:lvl7pPr marL="29718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7pPr>
              <a:lvl8pPr marL="34290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8pPr>
              <a:lvl9pPr marL="38862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9pPr>
            </a:lstStyle>
            <a:p>
              <a:pPr eaLnBrk="1" hangingPunct="1"/>
              <a:endParaRPr kumimoji="0" lang="zh-TW" altLang="zh-TW" sz="1700" b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064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90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643" tIns="45821" rIns="91643" bIns="45821"/>
            <a:lstStyle>
              <a:lvl1pPr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  <a:lvl2pPr marL="742950" indent="-28575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2pPr>
              <a:lvl3pPr marL="11430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3pPr>
              <a:lvl4pPr marL="16002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4pPr>
              <a:lvl5pPr marL="20574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5pPr>
              <a:lvl6pPr marL="25146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6pPr>
              <a:lvl7pPr marL="29718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7pPr>
              <a:lvl8pPr marL="34290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8pPr>
              <a:lvl9pPr marL="38862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9pPr>
            </a:lstStyle>
            <a:p>
              <a:pPr eaLnBrk="1" hangingPunct="1"/>
              <a:endParaRPr kumimoji="0" lang="zh-TW" altLang="zh-TW" sz="1700" b="0">
                <a:solidFill>
                  <a:schemeClr val="hlink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065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643" tIns="45821" rIns="91643" bIns="45821"/>
            <a:lstStyle>
              <a:lvl1pPr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  <a:lvl2pPr marL="742950" indent="-28575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2pPr>
              <a:lvl3pPr marL="11430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3pPr>
              <a:lvl4pPr marL="16002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4pPr>
              <a:lvl5pPr marL="20574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5pPr>
              <a:lvl6pPr marL="25146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6pPr>
              <a:lvl7pPr marL="29718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7pPr>
              <a:lvl8pPr marL="34290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8pPr>
              <a:lvl9pPr marL="38862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9pPr>
            </a:lstStyle>
            <a:p>
              <a:pPr eaLnBrk="1" hangingPunct="1"/>
              <a:endParaRPr kumimoji="0" lang="zh-TW" altLang="zh-TW" sz="2400" b="0"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066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7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643" tIns="45821" rIns="91643" bIns="45821"/>
            <a:lstStyle>
              <a:lvl1pPr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  <a:lvl2pPr marL="742950" indent="-28575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2pPr>
              <a:lvl3pPr marL="11430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3pPr>
              <a:lvl4pPr marL="16002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4pPr>
              <a:lvl5pPr marL="20574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5pPr>
              <a:lvl6pPr marL="25146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6pPr>
              <a:lvl7pPr marL="29718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7pPr>
              <a:lvl8pPr marL="34290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8pPr>
              <a:lvl9pPr marL="38862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9pPr>
            </a:lstStyle>
            <a:p>
              <a:pPr eaLnBrk="1" hangingPunct="1"/>
              <a:endParaRPr kumimoji="0" lang="zh-TW" altLang="zh-TW" sz="1700" b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067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90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643" tIns="45821" rIns="91643" bIns="45821"/>
            <a:lstStyle>
              <a:lvl1pPr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1pPr>
              <a:lvl2pPr marL="742950" indent="-28575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2pPr>
              <a:lvl3pPr marL="11430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3pPr>
              <a:lvl4pPr marL="16002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4pPr>
              <a:lvl5pPr marL="2057400" indent="-228600" defTabSz="915988"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5pPr>
              <a:lvl6pPr marL="25146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6pPr>
              <a:lvl7pPr marL="29718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7pPr>
              <a:lvl8pPr marL="34290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8pPr>
              <a:lvl9pPr marL="3886200" indent="-228600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 b="1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defRPr>
              </a:lvl9pPr>
            </a:lstStyle>
            <a:p>
              <a:pPr eaLnBrk="1" hangingPunct="1"/>
              <a:endParaRPr kumimoji="0" lang="zh-TW" altLang="zh-TW" sz="1700" b="0">
                <a:solidFill>
                  <a:schemeClr val="accent2"/>
                </a:solidFill>
                <a:latin typeface="Arial" panose="020B060402020202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205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95300" y="457200"/>
            <a:ext cx="8915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643" tIns="45821" rIns="91643" bIns="4582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4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981200"/>
            <a:ext cx="89154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643" tIns="45821" rIns="91643" bIns="458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3518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098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643" tIns="45821" rIns="91643" bIns="45821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200" b="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7351996-B7D4-4505-9D1D-5B2E948542A7}" type="datetime1">
              <a:rPr lang="zh-TW" altLang="en-US"/>
              <a:pPr>
                <a:defRPr/>
              </a:pPr>
              <a:t>2019/7/24</a:t>
            </a:fld>
            <a:endParaRPr lang="en-US" altLang="zh-TW"/>
          </a:p>
        </p:txBody>
      </p:sp>
      <p:grpSp>
        <p:nvGrpSpPr>
          <p:cNvPr id="2056" name="Group 20"/>
          <p:cNvGrpSpPr>
            <a:grpSpLocks/>
          </p:cNvGrpSpPr>
          <p:nvPr userDrawn="1"/>
        </p:nvGrpSpPr>
        <p:grpSpPr bwMode="auto">
          <a:xfrm>
            <a:off x="411163" y="6400800"/>
            <a:ext cx="2725737" cy="304800"/>
            <a:chOff x="384" y="3360"/>
            <a:chExt cx="1584" cy="192"/>
          </a:xfrm>
        </p:grpSpPr>
        <p:pic>
          <p:nvPicPr>
            <p:cNvPr id="2057" name="Picture 17"/>
            <p:cNvPicPr>
              <a:picLocks noChangeArrowheads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3380"/>
              <a:ext cx="181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5186" name="Rectangle 18"/>
            <p:cNvSpPr>
              <a:spLocks noChangeArrowheads="1"/>
            </p:cNvSpPr>
            <p:nvPr userDrawn="1"/>
          </p:nvSpPr>
          <p:spPr bwMode="auto">
            <a:xfrm>
              <a:off x="529" y="3360"/>
              <a:ext cx="143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643" tIns="45821" rIns="91643" bIns="45821">
              <a:spAutoFit/>
            </a:bodyPr>
            <a:lstStyle/>
            <a:p>
              <a:pPr defTabSz="915988" eaLnBrk="1" hangingPunct="1">
                <a:defRPr/>
              </a:pPr>
              <a:r>
                <a:rPr lang="zh-TW" altLang="en-US" sz="1400" b="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中小企業信用保證基金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transition spd="slow"/>
  <p:timing>
    <p:tnLst>
      <p:par>
        <p:cTn id="1" dur="indefinite" restart="never" nodeType="tmRoot"/>
      </p:par>
    </p:tnLst>
  </p:timing>
  <p:hf hdr="0" ftr="0" dt="0"/>
  <p:txStyles>
    <p:titleStyle>
      <a:lvl1pPr algn="l" defTabSz="915988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</a:defRPr>
      </a:lvl1pPr>
      <a:lvl2pPr algn="l" defTabSz="915988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pitchFamily="18" charset="-120"/>
        </a:defRPr>
      </a:lvl2pPr>
      <a:lvl3pPr algn="l" defTabSz="915988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pitchFamily="18" charset="-120"/>
        </a:defRPr>
      </a:lvl3pPr>
      <a:lvl4pPr algn="l" defTabSz="915988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pitchFamily="18" charset="-120"/>
        </a:defRPr>
      </a:lvl4pPr>
      <a:lvl5pPr algn="l" defTabSz="915988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pitchFamily="18" charset="-12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pitchFamily="18" charset="-12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pitchFamily="18" charset="-12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pitchFamily="18" charset="-12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Arial" charset="0"/>
          <a:ea typeface="新細明體" pitchFamily="18" charset="-120"/>
        </a:defRPr>
      </a:lvl9pPr>
    </p:titleStyle>
    <p:bodyStyle>
      <a:lvl1pPr marL="344488" indent="-344488" algn="l" defTabSz="915988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4538" indent="-287338" algn="l" defTabSz="915988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kumimoji="1" sz="2800">
          <a:solidFill>
            <a:schemeClr val="tx1"/>
          </a:solidFill>
          <a:latin typeface="+mn-lt"/>
          <a:ea typeface="+mn-ea"/>
        </a:defRPr>
      </a:lvl2pPr>
      <a:lvl3pPr marL="1144588" indent="-228600" algn="l" defTabSz="915988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3375" indent="-228600" algn="l" defTabSz="915988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kumimoji="1" sz="2000">
          <a:solidFill>
            <a:schemeClr val="tx1"/>
          </a:solidFill>
          <a:latin typeface="+mn-lt"/>
          <a:ea typeface="+mn-ea"/>
        </a:defRPr>
      </a:lvl4pPr>
      <a:lvl5pPr marL="2060575" indent="-227013" algn="l" defTabSz="915988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89850" y="6286500"/>
            <a:ext cx="221615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DCFE80A-6DAE-4EC1-A606-ABF63A21D8BC}" type="slidenum">
              <a:rPr kumimoji="0" lang="en-US" altLang="zh-TW" sz="1200"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0</a:t>
            </a:fld>
            <a:endParaRPr kumimoji="0" lang="en-US" altLang="zh-TW" sz="1200">
              <a:latin typeface="Arial Black" panose="020B0A0402010202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09600" y="2209800"/>
            <a:ext cx="8420100" cy="1470025"/>
          </a:xfrm>
        </p:spPr>
        <p:txBody>
          <a:bodyPr/>
          <a:lstStyle/>
          <a:p>
            <a:pPr algn="ctr" eaLnBrk="1" hangingPunct="1"/>
            <a:r>
              <a:rPr lang="en-US" altLang="zh-TW" sz="4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108</a:t>
            </a:r>
            <a:r>
              <a:rPr lang="zh-TW" altLang="en-US" sz="4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4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4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4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46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日上線程式操作說明</a:t>
            </a:r>
          </a:p>
        </p:txBody>
      </p:sp>
      <p:sp>
        <p:nvSpPr>
          <p:cNvPr id="5124" name="Rectangle 12"/>
          <p:cNvSpPr>
            <a:spLocks noGrp="1" noChangeArrowheads="1"/>
          </p:cNvSpPr>
          <p:nvPr>
            <p:ph type="subTitle" idx="4294967295"/>
          </p:nvPr>
        </p:nvSpPr>
        <p:spPr>
          <a:xfrm>
            <a:off x="1485900" y="4648200"/>
            <a:ext cx="6934200" cy="9906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108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年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7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月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24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日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</a:rPr>
              <a:t>資訊運用科</a:t>
            </a:r>
          </a:p>
        </p:txBody>
      </p:sp>
      <p:grpSp>
        <p:nvGrpSpPr>
          <p:cNvPr id="5125" name="Group 10"/>
          <p:cNvGrpSpPr>
            <a:grpSpLocks/>
          </p:cNvGrpSpPr>
          <p:nvPr/>
        </p:nvGrpSpPr>
        <p:grpSpPr bwMode="auto">
          <a:xfrm>
            <a:off x="2309813" y="838200"/>
            <a:ext cx="5326062" cy="609600"/>
            <a:chOff x="2304" y="384"/>
            <a:chExt cx="3096" cy="384"/>
          </a:xfrm>
        </p:grpSpPr>
        <p:pic>
          <p:nvPicPr>
            <p:cNvPr id="5128" name="Picture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84"/>
              <a:ext cx="528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3" name="Rectangle 5"/>
            <p:cNvSpPr>
              <a:spLocks noChangeArrowheads="1"/>
            </p:cNvSpPr>
            <p:nvPr/>
          </p:nvSpPr>
          <p:spPr bwMode="auto">
            <a:xfrm>
              <a:off x="2832" y="405"/>
              <a:ext cx="2568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643" tIns="45821" rIns="91643" bIns="45821">
              <a:spAutoFit/>
            </a:bodyPr>
            <a:lstStyle/>
            <a:p>
              <a:pPr defTabSz="915988" eaLnBrk="1" hangingPunct="1">
                <a:defRPr/>
              </a:pPr>
              <a:r>
                <a:rPr lang="zh-TW" altLang="en-US" sz="3000" dirty="0">
                  <a:solidFill>
                    <a:srgbClr val="0000A3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中小企業信用保證基金</a:t>
              </a:r>
            </a:p>
          </p:txBody>
        </p:sp>
      </p:grp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3302000" y="6096000"/>
            <a:ext cx="2890838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643" tIns="45821" rIns="91643" bIns="45821" anchor="ctr"/>
          <a:lstStyle>
            <a:lvl1pPr defTabSz="915988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15988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15988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159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15988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15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15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15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15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zh-TW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26504"/>
            <a:ext cx="7620000" cy="44456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2000" y="692329"/>
            <a:ext cx="876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點開後有三個頁籤</a:t>
            </a:r>
            <a:r>
              <a:rPr lang="en-US" altLang="zh-TW" dirty="0" smtClean="0"/>
              <a:t>--</a:t>
            </a:r>
            <a:r>
              <a:rPr lang="zh-TW" altLang="en-US" dirty="0" smtClean="0"/>
              <a:t>最近資料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ym typeface="Wingdings" panose="05000000000000000000" pitchFamily="2" charset="2"/>
              </a:rPr>
              <a:t>依日期排序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6629400" y="2514600"/>
            <a:ext cx="1371600" cy="16764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5491160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pic>
        <p:nvPicPr>
          <p:cNvPr id="3" name="圖片 2"/>
          <p:cNvPicPr/>
          <p:nvPr/>
        </p:nvPicPr>
        <p:blipFill rotWithShape="1">
          <a:blip r:embed="rId2"/>
          <a:srcRect b="9043"/>
          <a:stretch/>
        </p:blipFill>
        <p:spPr bwMode="auto">
          <a:xfrm>
            <a:off x="1066800" y="1371600"/>
            <a:ext cx="7620000" cy="4267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矩形 3"/>
          <p:cNvSpPr/>
          <p:nvPr/>
        </p:nvSpPr>
        <p:spPr>
          <a:xfrm>
            <a:off x="914400" y="457200"/>
            <a:ext cx="8001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點開後有三個</a:t>
            </a:r>
            <a:r>
              <a:rPr lang="zh-TW" altLang="en-US" dirty="0" smtClean="0"/>
              <a:t>頁籤</a:t>
            </a:r>
            <a:r>
              <a:rPr lang="en-US" altLang="zh-TW" dirty="0" smtClean="0"/>
              <a:t>—</a:t>
            </a:r>
            <a:r>
              <a:rPr lang="zh-TW" altLang="en-US" dirty="0" smtClean="0"/>
              <a:t>明細資料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銀行別查詢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1447800" y="2667000"/>
            <a:ext cx="1371600" cy="16764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8921395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4" name="矩形 3"/>
          <p:cNvSpPr/>
          <p:nvPr/>
        </p:nvSpPr>
        <p:spPr>
          <a:xfrm>
            <a:off x="914400" y="457200"/>
            <a:ext cx="8001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點開後有三個</a:t>
            </a:r>
            <a:r>
              <a:rPr lang="zh-TW" altLang="en-US" dirty="0" smtClean="0"/>
              <a:t>頁籤</a:t>
            </a:r>
            <a:r>
              <a:rPr lang="en-US" altLang="zh-TW" dirty="0" smtClean="0"/>
              <a:t>—</a:t>
            </a:r>
            <a:r>
              <a:rPr lang="zh-TW" altLang="en-US" dirty="0" smtClean="0"/>
              <a:t>信用狀況說明</a:t>
            </a:r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447800" y="1371600"/>
            <a:ext cx="46005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5912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762000" y="685800"/>
            <a:ext cx="6324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保證案號資料檔更正</a:t>
            </a:r>
            <a:r>
              <a:rPr lang="en-US" altLang="zh-TW" dirty="0"/>
              <a:t>(GFD747)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000" y="2057400"/>
            <a:ext cx="6645910" cy="4140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2000" y="1270575"/>
            <a:ext cx="26468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點</a:t>
            </a:r>
            <a:r>
              <a:rPr lang="zh-TW" altLang="zh-TW" sz="2400" kern="100" dirty="0"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實際負責人</a:t>
            </a:r>
            <a:r>
              <a:rPr lang="zh-TW" altLang="zh-TW" sz="2400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頁籤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5181600" y="2514600"/>
            <a:ext cx="1066800" cy="381000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5608349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762000" y="762000"/>
            <a:ext cx="7924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輸入資料後，按</a:t>
            </a:r>
            <a:r>
              <a:rPr lang="zh-TW" altLang="zh-TW" kern="100" dirty="0"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新增實負</a:t>
            </a:r>
            <a:r>
              <a:rPr lang="zh-TW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zh-TW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資料</a:t>
            </a:r>
            <a:r>
              <a:rPr lang="zh-TW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彙</a:t>
            </a:r>
            <a:r>
              <a:rPr lang="zh-TW" altLang="zh-TW" kern="100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整</a:t>
            </a:r>
            <a:r>
              <a:rPr lang="zh-TW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到【彙總區】表示已存入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990600" y="1958452"/>
            <a:ext cx="6950016" cy="4413887"/>
            <a:chOff x="990600" y="1958452"/>
            <a:chExt cx="6950016" cy="441388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00" y="1958452"/>
              <a:ext cx="6645216" cy="4413887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600" y="2514600"/>
              <a:ext cx="6744641" cy="952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9845544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685800" y="685800"/>
            <a:ext cx="838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回到</a:t>
            </a:r>
            <a:r>
              <a:rPr lang="zh-TW" altLang="zh-TW" kern="100" dirty="0"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保證案號資料檔</a:t>
            </a:r>
            <a:r>
              <a:rPr lang="zh-TW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該保證書內的</a:t>
            </a:r>
            <a:r>
              <a:rPr lang="zh-TW" altLang="zh-TW" kern="100" dirty="0"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實際負責人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24000"/>
            <a:ext cx="7086600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80648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838200" y="762000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kern="100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信用狀況說明　點開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600" y="1600200"/>
            <a:ext cx="46005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50278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609600" y="533400"/>
            <a:ext cx="76161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也可自行建檔</a:t>
            </a:r>
            <a:r>
              <a:rPr lang="en-US" altLang="zh-TW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TW" altLang="zh-TW" dirty="0" smtClean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實際</a:t>
            </a:r>
            <a:r>
              <a:rPr lang="zh-TW" altLang="zh-TW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負責人查詢建檔維護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12370" y="1219200"/>
            <a:ext cx="83030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新增資料後，按</a:t>
            </a:r>
            <a:r>
              <a:rPr lang="zh-TW" altLang="zh-TW" kern="100" dirty="0"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新增修改</a:t>
            </a:r>
            <a:r>
              <a:rPr lang="zh-TW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，資料彙整到上面【彙總區】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1439195" y="2227693"/>
            <a:ext cx="6959315" cy="4584700"/>
            <a:chOff x="1439195" y="2227693"/>
            <a:chExt cx="6959315" cy="4584700"/>
          </a:xfrm>
        </p:grpSpPr>
        <p:pic>
          <p:nvPicPr>
            <p:cNvPr id="5" name="圖片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752600" y="2227693"/>
              <a:ext cx="6645910" cy="45847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9195" y="2743200"/>
              <a:ext cx="6649378" cy="1409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7965271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1219200" y="792770"/>
            <a:ext cx="723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按</a:t>
            </a:r>
            <a:r>
              <a:rPr lang="zh-TW" altLang="zh-TW" kern="100" dirty="0"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儲存</a:t>
            </a:r>
            <a:r>
              <a:rPr lang="zh-TW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，顯示工作檔存檔完成</a:t>
            </a: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990600" y="1600200"/>
            <a:ext cx="7467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83400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838200" y="685800"/>
            <a:ext cx="7696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按</a:t>
            </a:r>
            <a:r>
              <a:rPr lang="zh-TW" altLang="zh-TW" kern="100" dirty="0"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傳送複核</a:t>
            </a:r>
            <a:r>
              <a:rPr lang="zh-TW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，顯示工作檔存檔並傳送複核完成</a:t>
            </a: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000" y="1786571"/>
            <a:ext cx="664464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1227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55549" y="228600"/>
            <a:ext cx="7772400" cy="1470025"/>
          </a:xfrm>
          <a:noFill/>
        </p:spPr>
        <p:txBody>
          <a:bodyPr/>
          <a:lstStyle/>
          <a:p>
            <a:pPr algn="ctr"/>
            <a:r>
              <a:rPr lang="zh-TW" altLang="en-US" b="1" dirty="0" smtClean="0">
                <a:ea typeface="標楷體" panose="03000509000000000000" pitchFamily="65" charset="-120"/>
              </a:rPr>
              <a:t>簡報大綱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1389856"/>
            <a:ext cx="8763000" cy="5181600"/>
          </a:xfrm>
        </p:spPr>
        <p:txBody>
          <a:bodyPr/>
          <a:lstStyle/>
          <a:p>
            <a:pPr algn="l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TW" altLang="en-US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壹、緣起</a:t>
            </a:r>
            <a:endParaRPr lang="en-US" altLang="zh-TW" sz="2800" b="1" dirty="0" smtClean="0">
              <a:solidFill>
                <a:srgbClr val="99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TW" altLang="en-US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貳、</a:t>
            </a:r>
            <a:r>
              <a:rPr lang="en-US" altLang="zh-TW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108</a:t>
            </a:r>
            <a:r>
              <a:rPr lang="zh-TW" altLang="en-US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8</a:t>
            </a:r>
            <a:r>
              <a:rPr lang="zh-TW" altLang="en-US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日上線新程式</a:t>
            </a:r>
            <a:endParaRPr lang="en-US" altLang="zh-TW" sz="2800" b="1" dirty="0" smtClean="0">
              <a:solidFill>
                <a:srgbClr val="99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altLang="zh-TW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en-US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一、</a:t>
            </a:r>
            <a:r>
              <a:rPr lang="zh-TW" altLang="zh-TW" sz="2800" b="1" dirty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企業年度抽查戶作業清單</a:t>
            </a:r>
            <a:r>
              <a:rPr lang="zh-TW" altLang="zh-TW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查詢</a:t>
            </a:r>
            <a:endParaRPr lang="en-US" altLang="zh-TW" sz="2800" b="1" dirty="0" smtClean="0">
              <a:solidFill>
                <a:srgbClr val="99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altLang="zh-TW" sz="2800" b="1" dirty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en-US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二、實際負責人查詢及維護</a:t>
            </a:r>
            <a:endParaRPr lang="en-US" altLang="zh-TW" sz="2800" b="1" dirty="0" smtClean="0">
              <a:solidFill>
                <a:srgbClr val="99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altLang="zh-TW" sz="2800" b="1" dirty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en-US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三、受保戶實質利害關係戶查詢及維護</a:t>
            </a:r>
            <a:endParaRPr lang="en-US" altLang="zh-TW" sz="2800" b="1" dirty="0" smtClean="0">
              <a:solidFill>
                <a:srgbClr val="99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altLang="zh-TW" sz="2800" b="1" dirty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en-US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四、受保戶備註改採二階方式</a:t>
            </a:r>
            <a:r>
              <a:rPr lang="en-US" altLang="zh-TW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含</a:t>
            </a:r>
            <a:r>
              <a:rPr lang="en-US" altLang="zh-TW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類、</a:t>
            </a:r>
            <a:r>
              <a:rPr lang="en-US" altLang="zh-TW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F</a:t>
            </a:r>
            <a:r>
              <a:rPr lang="zh-TW" altLang="en-US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類說明</a:t>
            </a:r>
            <a:r>
              <a:rPr lang="en-US" altLang="zh-TW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algn="l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altLang="zh-TW" sz="2800" b="1" dirty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en-US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五、信用異常專區</a:t>
            </a:r>
            <a:r>
              <a:rPr lang="en-US" altLang="zh-TW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債管部另提簡報</a:t>
            </a:r>
            <a:r>
              <a:rPr lang="en-US" altLang="zh-TW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800" b="1" dirty="0">
              <a:solidFill>
                <a:srgbClr val="99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TW" altLang="en-US" sz="2800" b="1" dirty="0" smtClean="0">
                <a:solidFill>
                  <a:srgbClr val="99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叁、結語</a:t>
            </a:r>
          </a:p>
          <a:p>
            <a:pPr>
              <a:lnSpc>
                <a:spcPct val="90000"/>
              </a:lnSpc>
              <a:spcBef>
                <a:spcPct val="25000"/>
              </a:spcBef>
              <a:buFont typeface="Wingdings" panose="05000000000000000000" pitchFamily="2" charset="2"/>
              <a:buNone/>
            </a:pPr>
            <a:endParaRPr lang="en-US" altLang="zh-TW" sz="2400" b="1" dirty="0" smtClean="0">
              <a:solidFill>
                <a:srgbClr val="99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D338F4E-A9BA-482D-898F-DA17846DD1B9}" type="slidenum">
              <a:rPr kumimoji="0" lang="en-US" altLang="zh-TW" sz="1200"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kumimoji="0" lang="en-US" altLang="zh-TW" sz="120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990600" y="76200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複核入檔</a:t>
            </a: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990600" y="1346775"/>
            <a:ext cx="6645910" cy="1193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81175" y="6181090"/>
            <a:ext cx="838200" cy="2190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96025" y="6286500"/>
            <a:ext cx="807085" cy="371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45720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1647825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1" name="圖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982133" y="2659857"/>
            <a:ext cx="7010400" cy="38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72665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838200" y="60960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kern="100" dirty="0">
                <a:highlight>
                  <a:srgbClr val="FFFF00"/>
                </a:highlight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退回經辦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43000" y="1447800"/>
            <a:ext cx="6645910" cy="44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0008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685800" y="685800"/>
            <a:ext cx="807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990000"/>
                </a:solidFill>
              </a:rPr>
              <a:t>貳</a:t>
            </a:r>
            <a:r>
              <a:rPr lang="zh-TW" altLang="en-US" dirty="0" smtClean="0">
                <a:solidFill>
                  <a:srgbClr val="990000"/>
                </a:solidFill>
              </a:rPr>
              <a:t>之</a:t>
            </a:r>
            <a:r>
              <a:rPr lang="zh-TW" altLang="en-US" dirty="0">
                <a:solidFill>
                  <a:srgbClr val="990000"/>
                </a:solidFill>
              </a:rPr>
              <a:t>三</a:t>
            </a:r>
            <a:r>
              <a:rPr lang="zh-TW" altLang="en-US" dirty="0" smtClean="0">
                <a:solidFill>
                  <a:srgbClr val="990000"/>
                </a:solidFill>
              </a:rPr>
              <a:t>、</a:t>
            </a:r>
            <a:r>
              <a:rPr lang="zh-TW" altLang="en-US" dirty="0">
                <a:solidFill>
                  <a:srgbClr val="990000"/>
                </a:solidFill>
              </a:rPr>
              <a:t>受保戶實質利害關係戶查詢及維護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62000" y="1270575"/>
            <a:ext cx="8305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改善重點</a:t>
            </a:r>
            <a:r>
              <a:rPr lang="en-US" altLang="zh-TW" dirty="0" smtClean="0"/>
              <a:t>:</a:t>
            </a:r>
            <a:r>
              <a:rPr lang="zh-TW" altLang="en-US" dirty="0" smtClean="0"/>
              <a:t>以文字表述，系統不易整合，無法</a:t>
            </a:r>
            <a:endParaRPr lang="en-US" altLang="zh-TW" dirty="0" smtClean="0"/>
          </a:p>
          <a:p>
            <a:r>
              <a:rPr lang="zh-TW" altLang="en-US" dirty="0" smtClean="0"/>
              <a:t>         查閱關係戶歷史軌跡及送保總額度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62000" y="2230608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一、</a:t>
            </a:r>
            <a:r>
              <a:rPr lang="zh-HK" altLang="zh-TW" dirty="0" smtClean="0"/>
              <a:t>經辦</a:t>
            </a:r>
            <a:r>
              <a:rPr lang="zh-HK" altLang="zh-TW" dirty="0"/>
              <a:t>建檔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28600" y="2878706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>
              <a:spcAft>
                <a:spcPts val="0"/>
              </a:spcAft>
            </a:pPr>
            <a:r>
              <a:rPr lang="en-US" altLang="zh-TW" sz="2000" b="0" dirty="0"/>
              <a:t>(</a:t>
            </a:r>
            <a:r>
              <a:rPr lang="zh-HK" altLang="zh-TW" sz="2000" b="0" dirty="0"/>
              <a:t>一</a:t>
            </a:r>
            <a:r>
              <a:rPr lang="en-US" altLang="zh-TW" sz="2000" b="0" dirty="0"/>
              <a:t>)</a:t>
            </a:r>
            <a:r>
              <a:rPr lang="zh-HK" altLang="zh-TW" sz="2000" b="0" dirty="0"/>
              <a:t>點選「新增及異動</a:t>
            </a:r>
            <a:r>
              <a:rPr lang="zh-TW" altLang="zh-TW" sz="2000" b="0" dirty="0"/>
              <a:t>」</a:t>
            </a:r>
            <a:r>
              <a:rPr lang="zh-HK" altLang="zh-TW" sz="2000" b="0" dirty="0"/>
              <a:t>頁籤</a:t>
            </a:r>
            <a:r>
              <a:rPr lang="zh-TW" altLang="zh-TW" sz="2000" b="0" dirty="0"/>
              <a:t>，</a:t>
            </a:r>
            <a:r>
              <a:rPr lang="zh-HK" altLang="zh-TW" sz="2000" b="0" dirty="0"/>
              <a:t>輸入「統一編號</a:t>
            </a:r>
            <a:r>
              <a:rPr lang="zh-TW" altLang="zh-TW" sz="2000" dirty="0"/>
              <a:t>」</a:t>
            </a:r>
            <a:r>
              <a:rPr lang="zh-HK" altLang="zh-TW" sz="2000" dirty="0"/>
              <a:t>後點選搜尋</a:t>
            </a:r>
            <a:r>
              <a:rPr lang="en-US" altLang="zh-TW" sz="2000" dirty="0"/>
              <a:t>(</a:t>
            </a:r>
            <a:r>
              <a:rPr lang="zh-HK" altLang="zh-TW" sz="2000" dirty="0"/>
              <a:t>額度計算</a:t>
            </a:r>
            <a:r>
              <a:rPr lang="en-US" altLang="zh-TW" sz="2000" dirty="0"/>
              <a:t>)</a:t>
            </a:r>
            <a:r>
              <a:rPr lang="zh-HK" altLang="zh-TW" sz="2000" dirty="0" smtClean="0"/>
              <a:t>鈕</a:t>
            </a:r>
            <a:endParaRPr lang="zh-TW" altLang="zh-TW" sz="2000" dirty="0"/>
          </a:p>
        </p:txBody>
      </p:sp>
      <p:pic>
        <p:nvPicPr>
          <p:cNvPr id="9" name="圖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1447800" y="3461327"/>
            <a:ext cx="6120130" cy="27120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 bwMode="auto">
          <a:xfrm>
            <a:off x="6629400" y="3795784"/>
            <a:ext cx="990600" cy="47141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9568300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335756" y="457200"/>
            <a:ext cx="8884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>
              <a:spcAft>
                <a:spcPts val="0"/>
              </a:spcAft>
            </a:pPr>
            <a:r>
              <a:rPr lang="en-US" altLang="zh-TW" sz="2000" kern="100" dirty="0">
                <a:cs typeface="Times New Roman" panose="02020603050405020304" pitchFamily="18" charset="0"/>
              </a:rPr>
              <a:t>(</a:t>
            </a:r>
            <a:r>
              <a:rPr lang="zh-TW" altLang="zh-TW" sz="2000" kern="100" dirty="0">
                <a:cs typeface="Times New Roman" panose="02020603050405020304" pitchFamily="18" charset="0"/>
              </a:rPr>
              <a:t>二</a:t>
            </a:r>
            <a:r>
              <a:rPr lang="en-US" altLang="zh-TW" sz="2000" kern="100" dirty="0">
                <a:cs typeface="Times New Roman" panose="02020603050405020304" pitchFamily="18" charset="0"/>
              </a:rPr>
              <a:t>)</a:t>
            </a:r>
            <a:r>
              <a:rPr lang="zh-TW" altLang="zh-TW" sz="2000" kern="100" dirty="0">
                <a:cs typeface="Times New Roman" panose="02020603050405020304" pitchFamily="18" charset="0"/>
              </a:rPr>
              <a:t>系統載入主體企業之「計入</a:t>
            </a:r>
            <a:r>
              <a:rPr lang="en-US" altLang="zh-TW" sz="2000" kern="100" dirty="0">
                <a:cs typeface="Times New Roman" panose="02020603050405020304" pitchFamily="18" charset="0"/>
              </a:rPr>
              <a:t>1.2</a:t>
            </a:r>
            <a:r>
              <a:rPr lang="zh-TW" altLang="zh-TW" sz="2000" kern="100" dirty="0">
                <a:cs typeface="Times New Roman" panose="02020603050405020304" pitchFamily="18" charset="0"/>
              </a:rPr>
              <a:t>億送保總額度」、「單獨計算項目送保總額度」、「批次保證總額度」後，</a:t>
            </a:r>
            <a:r>
              <a:rPr lang="zh-TW" altLang="zh-TW" sz="20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再列印「送保額度核算表」</a:t>
            </a:r>
            <a:r>
              <a:rPr lang="zh-TW" altLang="zh-TW" sz="2000" kern="100" dirty="0">
                <a:cs typeface="Times New Roman" panose="02020603050405020304" pitchFamily="18" charset="0"/>
              </a:rPr>
              <a:t>，</a:t>
            </a:r>
            <a:r>
              <a:rPr lang="zh-TW" altLang="zh-TW" sz="20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檢視該企業之核算表上</a:t>
            </a:r>
            <a:r>
              <a:rPr lang="zh-TW" altLang="zh-TW" sz="2000" kern="100" dirty="0">
                <a:cs typeface="Times New Roman" panose="02020603050405020304" pitchFamily="18" charset="0"/>
              </a:rPr>
              <a:t>「加計截至本次申請之計入送保總額度上限</a:t>
            </a:r>
            <a:r>
              <a:rPr lang="en-US" altLang="zh-TW" sz="2000" kern="100" dirty="0">
                <a:cs typeface="Times New Roman" panose="02020603050405020304" pitchFamily="18" charset="0"/>
              </a:rPr>
              <a:t>1.2</a:t>
            </a:r>
            <a:r>
              <a:rPr lang="zh-TW" altLang="zh-TW" sz="2000" kern="100" dirty="0">
                <a:cs typeface="Times New Roman" panose="02020603050405020304" pitchFamily="18" charset="0"/>
              </a:rPr>
              <a:t>億元」、「加計截至本次申請之不受送保總額度上限</a:t>
            </a:r>
            <a:r>
              <a:rPr lang="en-US" altLang="zh-TW" sz="2000" kern="100" dirty="0">
                <a:cs typeface="Times New Roman" panose="02020603050405020304" pitchFamily="18" charset="0"/>
              </a:rPr>
              <a:t>1.2</a:t>
            </a:r>
            <a:r>
              <a:rPr lang="zh-TW" altLang="zh-TW" sz="2000" kern="100" dirty="0">
                <a:cs typeface="Times New Roman" panose="02020603050405020304" pitchFamily="18" charset="0"/>
              </a:rPr>
              <a:t>億元</a:t>
            </a:r>
            <a:r>
              <a:rPr lang="zh-TW" altLang="zh-TW" sz="2000" kern="100" dirty="0" smtClean="0">
                <a:cs typeface="Times New Roman" panose="02020603050405020304" pitchFamily="18" charset="0"/>
              </a:rPr>
              <a:t>限制</a:t>
            </a:r>
            <a:r>
              <a:rPr lang="zh-TW" altLang="en-US" sz="2000" kern="100" dirty="0" smtClean="0">
                <a:cs typeface="Times New Roman" panose="02020603050405020304" pitchFamily="18" charset="0"/>
              </a:rPr>
              <a:t>共</a:t>
            </a:r>
            <a:r>
              <a:rPr lang="zh-TW" altLang="zh-TW" sz="2000" kern="100" dirty="0" smtClean="0">
                <a:cs typeface="Times New Roman" panose="02020603050405020304" pitchFamily="18" charset="0"/>
              </a:rPr>
              <a:t>」</a:t>
            </a:r>
            <a:r>
              <a:rPr lang="zh-TW" altLang="zh-TW" sz="2000" kern="100" dirty="0">
                <a:cs typeface="Times New Roman" panose="02020603050405020304" pitchFamily="18" charset="0"/>
              </a:rPr>
              <a:t>減「批保」、「批保」額度與系統載入前述各欄位金額是否正確（</a:t>
            </a:r>
            <a:r>
              <a:rPr lang="zh-TW" altLang="zh-TW" sz="20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倘有人工修正「送保額度核算表」金額，則再修改前述欄位金額</a:t>
            </a:r>
            <a:r>
              <a:rPr lang="zh-TW" altLang="zh-TW" sz="2000" kern="100" dirty="0">
                <a:cs typeface="Times New Roman" panose="02020603050405020304" pitchFamily="18" charset="0"/>
              </a:rPr>
              <a:t>）。</a:t>
            </a: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2590800"/>
            <a:ext cx="8382000" cy="3581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685800" y="3124200"/>
            <a:ext cx="6934200" cy="3048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9101209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104582" y="1066800"/>
            <a:ext cx="819181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60896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609600" y="609600"/>
            <a:ext cx="853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zh-HK" altLang="zh-TW" sz="2000" dirty="0">
                <a:cs typeface="Times New Roman" panose="02020603050405020304" pitchFamily="18" charset="0"/>
              </a:rPr>
              <a:t>三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  <a:r>
              <a:rPr lang="zh-HK" altLang="zh-TW" sz="2000" dirty="0">
                <a:cs typeface="Times New Roman" panose="02020603050405020304" pitchFamily="18" charset="0"/>
              </a:rPr>
              <a:t>確認上述額度後</a:t>
            </a:r>
            <a:r>
              <a:rPr lang="zh-TW" altLang="zh-TW" sz="2000" dirty="0">
                <a:cs typeface="Times New Roman" panose="02020603050405020304" pitchFamily="18" charset="0"/>
              </a:rPr>
              <a:t>，</a:t>
            </a:r>
            <a:r>
              <a:rPr lang="zh-HK" altLang="zh-TW" sz="2000" dirty="0">
                <a:cs typeface="Times New Roman" panose="02020603050405020304" pitchFamily="18" charset="0"/>
              </a:rPr>
              <a:t>輸入「收文號</a:t>
            </a:r>
            <a:r>
              <a:rPr lang="zh-TW" altLang="zh-TW" sz="2000" dirty="0">
                <a:cs typeface="Times New Roman" panose="02020603050405020304" pitchFamily="18" charset="0"/>
              </a:rPr>
              <a:t>」</a:t>
            </a:r>
            <a:r>
              <a:rPr lang="zh-HK" altLang="zh-TW" sz="2000" dirty="0">
                <a:cs typeface="Times New Roman" panose="02020603050405020304" pitchFamily="18" charset="0"/>
              </a:rPr>
              <a:t>、「收文日</a:t>
            </a:r>
            <a:r>
              <a:rPr lang="zh-TW" altLang="zh-TW" sz="2000" dirty="0">
                <a:cs typeface="Times New Roman" panose="02020603050405020304" pitchFamily="18" charset="0"/>
              </a:rPr>
              <a:t>」</a:t>
            </a:r>
            <a:r>
              <a:rPr lang="zh-HK" altLang="zh-TW" sz="2000" dirty="0">
                <a:cs typeface="Times New Roman" panose="02020603050405020304" pitchFamily="18" charset="0"/>
              </a:rPr>
              <a:t>、「銀行代號</a:t>
            </a:r>
            <a:r>
              <a:rPr lang="zh-TW" altLang="zh-TW" sz="2000" dirty="0">
                <a:cs typeface="Times New Roman" panose="02020603050405020304" pitchFamily="18" charset="0"/>
              </a:rPr>
              <a:t>」（</a:t>
            </a:r>
            <a:r>
              <a:rPr lang="zh-HK" altLang="zh-TW" sz="2000" dirty="0">
                <a:cs typeface="Times New Roman" panose="02020603050405020304" pitchFamily="18" charset="0"/>
              </a:rPr>
              <a:t>得輸入基金代號</a:t>
            </a:r>
            <a:r>
              <a:rPr lang="en-US" altLang="zh-TW" sz="2000" dirty="0">
                <a:cs typeface="Times New Roman" panose="02020603050405020304" pitchFamily="18" charset="0"/>
              </a:rPr>
              <a:t>058-0014</a:t>
            </a:r>
            <a:r>
              <a:rPr lang="zh-TW" altLang="zh-TW" sz="2000" dirty="0">
                <a:cs typeface="Times New Roman" panose="02020603050405020304" pitchFamily="18" charset="0"/>
              </a:rPr>
              <a:t>）、</a:t>
            </a:r>
            <a:r>
              <a:rPr lang="zh-HK" altLang="zh-TW" sz="2000" dirty="0">
                <a:cs typeface="Times New Roman" panose="02020603050405020304" pitchFamily="18" charset="0"/>
              </a:rPr>
              <a:t>「風險類別</a:t>
            </a:r>
            <a:r>
              <a:rPr lang="zh-TW" altLang="zh-TW" sz="2000" dirty="0">
                <a:cs typeface="Times New Roman" panose="02020603050405020304" pitchFamily="18" charset="0"/>
              </a:rPr>
              <a:t>」、</a:t>
            </a:r>
            <a:r>
              <a:rPr lang="zh-HK" altLang="zh-TW" sz="2000" dirty="0">
                <a:cs typeface="Times New Roman" panose="02020603050405020304" pitchFamily="18" charset="0"/>
              </a:rPr>
              <a:t>「等級</a:t>
            </a:r>
            <a:r>
              <a:rPr lang="zh-TW" altLang="zh-TW" sz="2000" dirty="0">
                <a:cs typeface="Times New Roman" panose="02020603050405020304" pitchFamily="18" charset="0"/>
              </a:rPr>
              <a:t>」</a:t>
            </a:r>
            <a:r>
              <a:rPr lang="zh-HK" altLang="zh-TW" sz="2000" dirty="0">
                <a:cs typeface="Times New Roman" panose="02020603050405020304" pitchFamily="18" charset="0"/>
              </a:rPr>
              <a:t>等資料</a:t>
            </a:r>
            <a:r>
              <a:rPr lang="zh-TW" altLang="zh-TW" sz="2000" dirty="0">
                <a:cs typeface="Times New Roman" panose="02020603050405020304" pitchFamily="18" charset="0"/>
              </a:rPr>
              <a:t>，</a:t>
            </a:r>
            <a:r>
              <a:rPr lang="zh-HK" altLang="zh-TW" sz="2000" dirty="0">
                <a:cs typeface="Times New Roman" panose="02020603050405020304" pitchFamily="18" charset="0"/>
              </a:rPr>
              <a:t>再點選執行鈕</a:t>
            </a:r>
            <a:endParaRPr lang="zh-TW" altLang="en-US" sz="2000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828800"/>
            <a:ext cx="8001000" cy="381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609600" y="2590800"/>
            <a:ext cx="8382000" cy="4572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6496846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685800" y="533400"/>
            <a:ext cx="7848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zh-HK" altLang="zh-TW" sz="2000" dirty="0">
                <a:cs typeface="Times New Roman" panose="02020603050405020304" pitchFamily="18" charset="0"/>
              </a:rPr>
              <a:t>四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  <a:r>
              <a:rPr lang="zh-HK" altLang="zh-TW" sz="2000" dirty="0">
                <a:cs typeface="Times New Roman" panose="02020603050405020304" pitchFamily="18" charset="0"/>
              </a:rPr>
              <a:t>系統載入前次建檔及相同負責人及負責人配偶所營關係企業</a:t>
            </a:r>
            <a:r>
              <a:rPr lang="zh-HK" altLang="zh-TW" sz="2000" dirty="0" smtClean="0">
                <a:cs typeface="Times New Roman" panose="02020603050405020304" pitchFamily="18" charset="0"/>
              </a:rPr>
              <a:t>資料</a:t>
            </a:r>
            <a:endParaRPr lang="en-US" altLang="zh-HK" sz="2000" dirty="0" smtClean="0">
              <a:cs typeface="Times New Roman" panose="02020603050405020304" pitchFamily="18" charset="0"/>
            </a:endParaRPr>
          </a:p>
          <a:p>
            <a:r>
              <a:rPr lang="en-US" altLang="zh-HK" sz="2000" dirty="0" smtClean="0">
                <a:cs typeface="Times New Roman" panose="02020603050405020304" pitchFamily="18" charset="0"/>
              </a:rPr>
              <a:t>    </a:t>
            </a:r>
            <a:r>
              <a:rPr lang="zh-HK" altLang="zh-TW" sz="2000" dirty="0" smtClean="0">
                <a:cs typeface="Times New Roman" panose="02020603050405020304" pitchFamily="18" charset="0"/>
              </a:rPr>
              <a:t>後</a:t>
            </a:r>
            <a:r>
              <a:rPr lang="zh-TW" altLang="zh-TW" sz="2000" dirty="0">
                <a:cs typeface="Times New Roman" panose="02020603050405020304" pitchFamily="18" charset="0"/>
              </a:rPr>
              <a:t>，</a:t>
            </a:r>
            <a:r>
              <a:rPr lang="zh-HK" altLang="zh-TW" sz="2000" dirty="0">
                <a:cs typeface="Times New Roman" panose="02020603050405020304" pitchFamily="18" charset="0"/>
              </a:rPr>
              <a:t>再逐一點選下方關係企業更新資料</a:t>
            </a:r>
            <a:endParaRPr lang="zh-TW" altLang="en-US" sz="2000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69946" y="1600200"/>
            <a:ext cx="746445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33261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685800" y="685800"/>
            <a:ext cx="8763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>
              <a:spcAft>
                <a:spcPts val="0"/>
              </a:spcAft>
            </a:pPr>
            <a:r>
              <a:rPr lang="en-US" altLang="zh-TW" sz="2000" kern="100" dirty="0">
                <a:cs typeface="Times New Roman" panose="02020603050405020304" pitchFamily="18" charset="0"/>
              </a:rPr>
              <a:t>(</a:t>
            </a:r>
            <a:r>
              <a:rPr lang="zh-HK" altLang="zh-TW" sz="2000" kern="100" dirty="0">
                <a:cs typeface="Times New Roman" panose="02020603050405020304" pitchFamily="18" charset="0"/>
              </a:rPr>
              <a:t>五</a:t>
            </a:r>
            <a:r>
              <a:rPr lang="en-US" altLang="zh-TW" sz="2000" kern="100" dirty="0">
                <a:cs typeface="Times New Roman" panose="02020603050405020304" pitchFamily="18" charset="0"/>
              </a:rPr>
              <a:t>)</a:t>
            </a:r>
            <a:r>
              <a:rPr lang="zh-HK" altLang="zh-TW" sz="2000" kern="100" dirty="0">
                <a:cs typeface="Times New Roman" panose="02020603050405020304" pitchFamily="18" charset="0"/>
              </a:rPr>
              <a:t>先點選其中一家關係企業</a:t>
            </a:r>
            <a:r>
              <a:rPr lang="zh-TW" altLang="zh-TW" sz="2000" kern="100" dirty="0">
                <a:cs typeface="Times New Roman" panose="02020603050405020304" pitchFamily="18" charset="0"/>
              </a:rPr>
              <a:t>，</a:t>
            </a:r>
            <a:r>
              <a:rPr lang="zh-HK" altLang="zh-TW" sz="2000" kern="100" dirty="0">
                <a:cs typeface="Times New Roman" panose="02020603050405020304" pitchFamily="18" charset="0"/>
              </a:rPr>
              <a:t>再點額度計算鈕，系統載入該關係企業之「計入</a:t>
            </a:r>
            <a:r>
              <a:rPr lang="en-US" altLang="zh-TW" sz="2000" kern="100" dirty="0">
                <a:cs typeface="Times New Roman" panose="02020603050405020304" pitchFamily="18" charset="0"/>
              </a:rPr>
              <a:t>1.2</a:t>
            </a:r>
            <a:r>
              <a:rPr lang="zh-HK" altLang="zh-TW" sz="2000" kern="100" dirty="0">
                <a:cs typeface="Times New Roman" panose="02020603050405020304" pitchFamily="18" charset="0"/>
              </a:rPr>
              <a:t>億送保總額度」、「單獨計算項目送保總額度」、「批次保證總額度」後，</a:t>
            </a:r>
            <a:r>
              <a:rPr lang="zh-HK" altLang="zh-TW" sz="20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再列印「送保額度核算表」</a:t>
            </a:r>
            <a:r>
              <a:rPr lang="zh-HK" altLang="zh-TW" sz="2000" kern="100" dirty="0">
                <a:cs typeface="Times New Roman" panose="02020603050405020304" pitchFamily="18" charset="0"/>
              </a:rPr>
              <a:t>，檢視該關係企業之核算表上「加計截至本次申請之計入送保總額度上限</a:t>
            </a:r>
            <a:r>
              <a:rPr lang="en-US" altLang="zh-TW" sz="2000" kern="100" dirty="0">
                <a:cs typeface="Times New Roman" panose="02020603050405020304" pitchFamily="18" charset="0"/>
              </a:rPr>
              <a:t>1.2</a:t>
            </a:r>
            <a:r>
              <a:rPr lang="zh-HK" altLang="zh-TW" sz="2000" kern="100" dirty="0">
                <a:cs typeface="Times New Roman" panose="02020603050405020304" pitchFamily="18" charset="0"/>
              </a:rPr>
              <a:t>億元」、「加計截至本次申請之不受送保總額度上限</a:t>
            </a:r>
            <a:r>
              <a:rPr lang="en-US" altLang="zh-TW" sz="2000" kern="100" dirty="0">
                <a:cs typeface="Times New Roman" panose="02020603050405020304" pitchFamily="18" charset="0"/>
              </a:rPr>
              <a:t>1.2</a:t>
            </a:r>
            <a:r>
              <a:rPr lang="zh-HK" altLang="zh-TW" sz="2000" kern="100" dirty="0">
                <a:cs typeface="Times New Roman" panose="02020603050405020304" pitchFamily="18" charset="0"/>
              </a:rPr>
              <a:t>億元限制共」減「批保」、「批保」額度與系統載入前述各欄位金額是否正確（倘有人工修正「送保額度核算表」金額，則再修改前述欄位金額</a:t>
            </a:r>
            <a:r>
              <a:rPr lang="zh-HK" altLang="zh-TW" sz="2000" kern="100" dirty="0" smtClean="0">
                <a:cs typeface="Times New Roman" panose="02020603050405020304" pitchFamily="18" charset="0"/>
              </a:rPr>
              <a:t>）</a:t>
            </a:r>
            <a:endParaRPr lang="zh-TW" altLang="zh-TW" sz="2000" kern="100" dirty="0"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3127127"/>
            <a:ext cx="7467600" cy="30791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7924800" y="4114800"/>
            <a:ext cx="990600" cy="3048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6681177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990600" y="1219200"/>
            <a:ext cx="7772400" cy="4800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685800" y="2819400"/>
            <a:ext cx="6705600" cy="3048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4638384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6120130" cy="7962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9600" y="1828800"/>
            <a:ext cx="8763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>
              <a:spcAft>
                <a:spcPts val="0"/>
              </a:spcAft>
            </a:pPr>
            <a:r>
              <a:rPr lang="en-US" altLang="zh-TW" sz="2000" kern="100" dirty="0">
                <a:cs typeface="Times New Roman" panose="02020603050405020304" pitchFamily="18" charset="0"/>
              </a:rPr>
              <a:t>(</a:t>
            </a:r>
            <a:r>
              <a:rPr lang="zh-HK" altLang="zh-TW" sz="2000" kern="100" dirty="0">
                <a:cs typeface="Times New Roman" panose="02020603050405020304" pitchFamily="18" charset="0"/>
              </a:rPr>
              <a:t>六</a:t>
            </a:r>
            <a:r>
              <a:rPr lang="en-US" altLang="zh-TW" sz="2000" kern="100" dirty="0">
                <a:cs typeface="Times New Roman" panose="02020603050405020304" pitchFamily="18" charset="0"/>
              </a:rPr>
              <a:t>)</a:t>
            </a:r>
            <a:r>
              <a:rPr lang="zh-HK" altLang="zh-TW" sz="2000" kern="100" dirty="0">
                <a:cs typeface="Times New Roman" panose="02020603050405020304" pitchFamily="18" charset="0"/>
              </a:rPr>
              <a:t>確認前述關係企業之各欄位金額</a:t>
            </a:r>
            <a:r>
              <a:rPr lang="zh-TW" altLang="zh-TW" sz="2000" kern="100" dirty="0">
                <a:cs typeface="Times New Roman" panose="02020603050405020304" pitchFamily="18" charset="0"/>
              </a:rPr>
              <a:t>、</a:t>
            </a:r>
            <a:r>
              <a:rPr lang="zh-HK" altLang="zh-TW" sz="2000" kern="100" dirty="0">
                <a:cs typeface="Times New Roman" panose="02020603050405020304" pitchFamily="18" charset="0"/>
              </a:rPr>
              <a:t>「具實質利害關係</a:t>
            </a:r>
            <a:r>
              <a:rPr lang="zh-TW" altLang="zh-TW" sz="2000" kern="100" dirty="0">
                <a:cs typeface="Times New Roman" panose="02020603050405020304" pitchFamily="18" charset="0"/>
              </a:rPr>
              <a:t>」、</a:t>
            </a:r>
            <a:r>
              <a:rPr lang="zh-HK" altLang="zh-TW" sz="2000" kern="100" dirty="0">
                <a:cs typeface="Times New Roman" panose="02020603050405020304" pitchFamily="18" charset="0"/>
              </a:rPr>
              <a:t>「風險類別</a:t>
            </a:r>
            <a:r>
              <a:rPr lang="zh-TW" altLang="zh-TW" sz="2000" kern="100" dirty="0">
                <a:cs typeface="Times New Roman" panose="02020603050405020304" pitchFamily="18" charset="0"/>
              </a:rPr>
              <a:t>」</a:t>
            </a:r>
            <a:r>
              <a:rPr lang="zh-HK" altLang="zh-TW" sz="2000" kern="100" dirty="0">
                <a:cs typeface="Times New Roman" panose="02020603050405020304" pitchFamily="18" charset="0"/>
              </a:rPr>
              <a:t>、「等級</a:t>
            </a:r>
            <a:r>
              <a:rPr lang="zh-TW" altLang="zh-TW" sz="20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」、</a:t>
            </a:r>
            <a:r>
              <a:rPr lang="zh-HK" altLang="zh-TW" sz="20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「已不具實質利害關係</a:t>
            </a:r>
            <a:r>
              <a:rPr lang="zh-TW" altLang="zh-TW" sz="20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（</a:t>
            </a:r>
            <a:r>
              <a:rPr lang="zh-HK" altLang="zh-TW" sz="20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本選項需前已建「具實質利害關係</a:t>
            </a:r>
            <a:r>
              <a:rPr lang="zh-TW" altLang="zh-TW" sz="20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」</a:t>
            </a:r>
            <a:r>
              <a:rPr lang="zh-HK" altLang="zh-TW" sz="20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者才可點選</a:t>
            </a:r>
            <a:r>
              <a:rPr lang="zh-TW" altLang="zh-TW" sz="20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）</a:t>
            </a:r>
            <a:r>
              <a:rPr lang="zh-TW" altLang="zh-TW" sz="2000" kern="100" dirty="0">
                <a:cs typeface="Times New Roman" panose="02020603050405020304" pitchFamily="18" charset="0"/>
              </a:rPr>
              <a:t>」</a:t>
            </a:r>
            <a:r>
              <a:rPr lang="zh-HK" altLang="zh-TW" sz="2000" kern="100" dirty="0">
                <a:cs typeface="Times New Roman" panose="02020603050405020304" pitchFamily="18" charset="0"/>
              </a:rPr>
              <a:t>後</a:t>
            </a:r>
            <a:r>
              <a:rPr lang="zh-TW" altLang="zh-TW" sz="2000" kern="100" dirty="0">
                <a:cs typeface="Times New Roman" panose="02020603050405020304" pitchFamily="18" charset="0"/>
              </a:rPr>
              <a:t>，</a:t>
            </a:r>
            <a:r>
              <a:rPr lang="zh-HK" altLang="zh-TW" sz="2000" kern="100" dirty="0">
                <a:cs typeface="Times New Roman" panose="02020603050405020304" pitchFamily="18" charset="0"/>
              </a:rPr>
              <a:t>點選更新加入鈕</a:t>
            </a:r>
            <a:r>
              <a:rPr lang="zh-TW" altLang="zh-TW" sz="2000" kern="100" dirty="0">
                <a:cs typeface="Times New Roman" panose="02020603050405020304" pitchFamily="18" charset="0"/>
              </a:rPr>
              <a:t>，</a:t>
            </a:r>
            <a:r>
              <a:rPr lang="zh-HK" altLang="zh-TW" sz="2000" kern="100" dirty="0">
                <a:cs typeface="Times New Roman" panose="02020603050405020304" pitchFamily="18" charset="0"/>
              </a:rPr>
              <a:t>關係企業輸入區資料更新至彙總區。</a:t>
            </a:r>
            <a:endParaRPr lang="zh-TW" altLang="zh-TW" sz="2000" kern="100" dirty="0"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219200" y="3228707"/>
            <a:ext cx="7620000" cy="30956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7696200" y="5334000"/>
            <a:ext cx="1371600" cy="6096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7813659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3276600" y="2667000"/>
            <a:ext cx="335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 smtClean="0"/>
              <a:t>壹、緣起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337543609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152400" y="685800"/>
            <a:ext cx="883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>
              <a:spcAft>
                <a:spcPts val="0"/>
              </a:spcAft>
            </a:pPr>
            <a:r>
              <a:rPr lang="zh-HK" altLang="zh-TW" sz="2000" kern="100" dirty="0">
                <a:cs typeface="Times New Roman" panose="02020603050405020304" pitchFamily="18" charset="0"/>
              </a:rPr>
              <a:t>註</a:t>
            </a:r>
            <a:r>
              <a:rPr lang="zh-TW" altLang="zh-TW" sz="2000" kern="100" dirty="0">
                <a:cs typeface="Times New Roman" panose="02020603050405020304" pitchFamily="18" charset="0"/>
              </a:rPr>
              <a:t>：</a:t>
            </a:r>
            <a:r>
              <a:rPr lang="zh-HK" altLang="zh-TW" sz="2000" kern="100" dirty="0">
                <a:cs typeface="Times New Roman" panose="02020603050405020304" pitchFamily="18" charset="0"/>
              </a:rPr>
              <a:t>倘要新增關係企業</a:t>
            </a:r>
            <a:r>
              <a:rPr lang="zh-TW" altLang="zh-TW" sz="2000" kern="100" dirty="0">
                <a:cs typeface="Times New Roman" panose="02020603050405020304" pitchFamily="18" charset="0"/>
              </a:rPr>
              <a:t>，</a:t>
            </a:r>
            <a:r>
              <a:rPr lang="zh-HK" altLang="zh-TW" sz="2000" kern="100" dirty="0">
                <a:cs typeface="Times New Roman" panose="02020603050405020304" pitchFamily="18" charset="0"/>
              </a:rPr>
              <a:t>則於輸入區新增</a:t>
            </a:r>
            <a:r>
              <a:rPr lang="zh-HK" altLang="zh-TW" sz="2000" kern="100" dirty="0" smtClean="0">
                <a:cs typeface="Times New Roman" panose="02020603050405020304" pitchFamily="18" charset="0"/>
              </a:rPr>
              <a:t>資料</a:t>
            </a:r>
            <a:endParaRPr lang="zh-TW" altLang="zh-TW" sz="2000" kern="100" dirty="0"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t="6364" r="29654" b="29164"/>
          <a:stretch/>
        </p:blipFill>
        <p:spPr bwMode="auto">
          <a:xfrm>
            <a:off x="1071562" y="1371600"/>
            <a:ext cx="7843837" cy="4724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990600" y="2590800"/>
            <a:ext cx="6553200" cy="6096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5927746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  <p:pic>
        <p:nvPicPr>
          <p:cNvPr id="3" name="圖片 2"/>
          <p:cNvPicPr/>
          <p:nvPr/>
        </p:nvPicPr>
        <p:blipFill rotWithShape="1">
          <a:blip r:embed="rId2"/>
          <a:srcRect b="23822"/>
          <a:stretch/>
        </p:blipFill>
        <p:spPr bwMode="auto">
          <a:xfrm>
            <a:off x="1066800" y="1143000"/>
            <a:ext cx="7696200" cy="4952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矩形 3"/>
          <p:cNvSpPr/>
          <p:nvPr/>
        </p:nvSpPr>
        <p:spPr bwMode="auto">
          <a:xfrm>
            <a:off x="762000" y="5562600"/>
            <a:ext cx="8610600" cy="6096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2183032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457200" y="533400"/>
            <a:ext cx="8229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>
              <a:spcAft>
                <a:spcPts val="0"/>
              </a:spcAft>
            </a:pPr>
            <a:r>
              <a:rPr lang="en-US" altLang="zh-TW" sz="2000" kern="100" dirty="0">
                <a:cs typeface="Times New Roman" panose="02020603050405020304" pitchFamily="18" charset="0"/>
              </a:rPr>
              <a:t>(</a:t>
            </a:r>
            <a:r>
              <a:rPr lang="zh-HK" altLang="zh-TW" sz="2000" kern="100" dirty="0">
                <a:cs typeface="Times New Roman" panose="02020603050405020304" pitchFamily="18" charset="0"/>
              </a:rPr>
              <a:t>七</a:t>
            </a:r>
            <a:r>
              <a:rPr lang="en-US" altLang="zh-TW" sz="2000" kern="100" dirty="0">
                <a:cs typeface="Times New Roman" panose="02020603050405020304" pitchFamily="18" charset="0"/>
              </a:rPr>
              <a:t>)</a:t>
            </a:r>
            <a:r>
              <a:rPr lang="zh-HK" altLang="zh-TW" sz="2000" kern="100" dirty="0">
                <a:cs typeface="Times New Roman" panose="02020603050405020304" pitchFamily="18" charset="0"/>
              </a:rPr>
              <a:t>確認全部資料正確後</a:t>
            </a:r>
            <a:r>
              <a:rPr lang="zh-TW" altLang="zh-TW" sz="2000" kern="100" dirty="0">
                <a:cs typeface="Times New Roman" panose="02020603050405020304" pitchFamily="18" charset="0"/>
              </a:rPr>
              <a:t>，</a:t>
            </a:r>
            <a:r>
              <a:rPr lang="zh-HK" altLang="zh-TW" sz="2000" kern="100" dirty="0">
                <a:cs typeface="Times New Roman" panose="02020603050405020304" pitchFamily="18" charset="0"/>
              </a:rPr>
              <a:t>點選傳送複核鈕</a:t>
            </a:r>
            <a:r>
              <a:rPr lang="zh-TW" altLang="zh-TW" sz="2000" kern="100" dirty="0">
                <a:cs typeface="Times New Roman" panose="02020603050405020304" pitchFamily="18" charset="0"/>
              </a:rPr>
              <a:t>，</a:t>
            </a:r>
            <a:r>
              <a:rPr lang="zh-HK" altLang="zh-TW" sz="2000" kern="100" dirty="0">
                <a:cs typeface="Times New Roman" panose="02020603050405020304" pitchFamily="18" charset="0"/>
              </a:rPr>
              <a:t>將資料傳送予複核</a:t>
            </a:r>
            <a:r>
              <a:rPr lang="zh-TW" altLang="zh-TW" sz="2000" kern="100" dirty="0">
                <a:cs typeface="Times New Roman" panose="02020603050405020304" pitchFamily="18" charset="0"/>
              </a:rPr>
              <a:t>（</a:t>
            </a:r>
            <a:r>
              <a:rPr lang="zh-HK" altLang="zh-TW" sz="2000" kern="100" dirty="0">
                <a:cs typeface="Times New Roman" panose="02020603050405020304" pitchFamily="18" charset="0"/>
              </a:rPr>
              <a:t>或先點儲存鈕暫存資料</a:t>
            </a:r>
            <a:r>
              <a:rPr lang="zh-TW" altLang="zh-TW" sz="2000" kern="100" dirty="0">
                <a:cs typeface="Times New Roman" panose="02020603050405020304" pitchFamily="18" charset="0"/>
              </a:rPr>
              <a:t>，</a:t>
            </a:r>
            <a:r>
              <a:rPr lang="zh-HK" altLang="zh-TW" sz="2000" kern="100" dirty="0">
                <a:cs typeface="Times New Roman" panose="02020603050405020304" pitchFamily="18" charset="0"/>
              </a:rPr>
              <a:t>嗣後再傳送複核</a:t>
            </a:r>
            <a:r>
              <a:rPr lang="zh-TW" altLang="zh-TW" sz="2000" kern="100" dirty="0">
                <a:cs typeface="Times New Roman" panose="02020603050405020304" pitchFamily="18" charset="0"/>
              </a:rPr>
              <a:t>），</a:t>
            </a:r>
            <a:r>
              <a:rPr lang="zh-HK" altLang="zh-TW" sz="2000" kern="100" dirty="0">
                <a:cs typeface="Times New Roman" panose="02020603050405020304" pitchFamily="18" charset="0"/>
              </a:rPr>
              <a:t>系統提示「工作檔存檔並傳送複核完成</a:t>
            </a:r>
            <a:r>
              <a:rPr lang="en-US" altLang="zh-TW" sz="2000" kern="100" dirty="0">
                <a:cs typeface="Times New Roman" panose="02020603050405020304" pitchFamily="18" charset="0"/>
              </a:rPr>
              <a:t>!!</a:t>
            </a:r>
            <a:r>
              <a:rPr lang="zh-TW" altLang="zh-TW" sz="2000" kern="100" dirty="0" smtClean="0">
                <a:cs typeface="Times New Roman" panose="02020603050405020304" pitchFamily="18" charset="0"/>
              </a:rPr>
              <a:t>」</a:t>
            </a:r>
            <a:endParaRPr lang="zh-TW" altLang="zh-TW" sz="2000" kern="100" dirty="0"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1875073"/>
            <a:ext cx="7391400" cy="429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63625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103198" y="762000"/>
            <a:ext cx="758360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27087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609600" y="609600"/>
            <a:ext cx="8915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en-US" sz="2000" kern="100" dirty="0" smtClean="0">
                <a:cs typeface="Times New Roman" panose="02020603050405020304" pitchFamily="18" charset="0"/>
              </a:rPr>
              <a:t>二、</a:t>
            </a:r>
            <a:r>
              <a:rPr lang="zh-HK" altLang="zh-TW" sz="2000" kern="100" dirty="0" smtClean="0">
                <a:cs typeface="Times New Roman" panose="02020603050405020304" pitchFamily="18" charset="0"/>
              </a:rPr>
              <a:t>複核</a:t>
            </a:r>
            <a:endParaRPr lang="zh-TW" altLang="zh-TW" sz="2000" kern="100" dirty="0">
              <a:cs typeface="Times New Roman" panose="02020603050405020304" pitchFamily="18" charset="0"/>
            </a:endParaRPr>
          </a:p>
          <a:p>
            <a:pPr marL="304800">
              <a:spcAft>
                <a:spcPts val="0"/>
              </a:spcAft>
            </a:pPr>
            <a:r>
              <a:rPr lang="en-US" altLang="zh-TW" sz="2000" kern="100" dirty="0">
                <a:cs typeface="Times New Roman" panose="02020603050405020304" pitchFamily="18" charset="0"/>
              </a:rPr>
              <a:t>(</a:t>
            </a:r>
            <a:r>
              <a:rPr lang="zh-HK" altLang="zh-TW" sz="2000" kern="100" dirty="0">
                <a:cs typeface="Times New Roman" panose="02020603050405020304" pitchFamily="18" charset="0"/>
              </a:rPr>
              <a:t>一</a:t>
            </a:r>
            <a:r>
              <a:rPr lang="en-US" altLang="zh-TW" sz="2000" kern="100" dirty="0">
                <a:cs typeface="Times New Roman" panose="02020603050405020304" pitchFamily="18" charset="0"/>
              </a:rPr>
              <a:t>)</a:t>
            </a:r>
            <a:r>
              <a:rPr lang="zh-HK" altLang="zh-TW" sz="2000" kern="100" dirty="0">
                <a:cs typeface="Times New Roman" panose="02020603050405020304" pitchFamily="18" charset="0"/>
              </a:rPr>
              <a:t>點選「複核入檔</a:t>
            </a:r>
            <a:r>
              <a:rPr lang="zh-TW" altLang="zh-TW" sz="2000" kern="100" dirty="0">
                <a:cs typeface="Times New Roman" panose="02020603050405020304" pitchFamily="18" charset="0"/>
              </a:rPr>
              <a:t>」</a:t>
            </a:r>
            <a:r>
              <a:rPr lang="zh-HK" altLang="zh-TW" sz="2000" kern="100" dirty="0">
                <a:cs typeface="Times New Roman" panose="02020603050405020304" pitchFamily="18" charset="0"/>
              </a:rPr>
              <a:t>頁籤</a:t>
            </a:r>
            <a:r>
              <a:rPr lang="zh-TW" altLang="zh-TW" sz="2000" kern="100" dirty="0">
                <a:cs typeface="Times New Roman" panose="02020603050405020304" pitchFamily="18" charset="0"/>
              </a:rPr>
              <a:t>，</a:t>
            </a:r>
            <a:r>
              <a:rPr lang="zh-HK" altLang="zh-TW" sz="2000" kern="100" dirty="0">
                <a:cs typeface="Times New Roman" panose="02020603050405020304" pitchFamily="18" charset="0"/>
              </a:rPr>
              <a:t>選取擬複核之案件「員編</a:t>
            </a:r>
            <a:r>
              <a:rPr lang="zh-TW" altLang="zh-TW" sz="2000" kern="100" dirty="0">
                <a:cs typeface="Times New Roman" panose="02020603050405020304" pitchFamily="18" charset="0"/>
              </a:rPr>
              <a:t>」</a:t>
            </a:r>
            <a:r>
              <a:rPr lang="zh-HK" altLang="zh-TW" sz="2000" kern="100" dirty="0">
                <a:cs typeface="Times New Roman" panose="02020603050405020304" pitchFamily="18" charset="0"/>
              </a:rPr>
              <a:t>及「主體企業</a:t>
            </a:r>
            <a:r>
              <a:rPr lang="zh-TW" altLang="zh-TW" sz="2000" kern="100" dirty="0">
                <a:cs typeface="Times New Roman" panose="02020603050405020304" pitchFamily="18" charset="0"/>
              </a:rPr>
              <a:t>」</a:t>
            </a:r>
            <a:r>
              <a:rPr lang="zh-HK" altLang="zh-TW" sz="2000" kern="100" dirty="0">
                <a:cs typeface="Times New Roman" panose="02020603050405020304" pitchFamily="18" charset="0"/>
              </a:rPr>
              <a:t>後點選搜尋鈕</a:t>
            </a:r>
            <a:r>
              <a:rPr lang="zh-TW" altLang="zh-TW" sz="2000" kern="100" dirty="0">
                <a:cs typeface="Times New Roman" panose="02020603050405020304" pitchFamily="18" charset="0"/>
              </a:rPr>
              <a:t>，</a:t>
            </a:r>
            <a:r>
              <a:rPr lang="zh-HK" altLang="zh-TW" sz="2000" kern="100" dirty="0">
                <a:cs typeface="Times New Roman" panose="02020603050405020304" pitchFamily="18" charset="0"/>
              </a:rPr>
              <a:t>系統載入經辦所建資料。</a:t>
            </a:r>
            <a:endParaRPr lang="zh-TW" altLang="zh-TW" sz="2000" kern="100" dirty="0"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488" y="1828800"/>
            <a:ext cx="7001712" cy="565785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75488" y="2605049"/>
            <a:ext cx="7001712" cy="334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52514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762000" y="685800"/>
            <a:ext cx="7391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>
              <a:spcAft>
                <a:spcPts val="0"/>
              </a:spcAft>
            </a:pPr>
            <a:r>
              <a:rPr lang="en-US" altLang="zh-TW" sz="2000" kern="100" dirty="0">
                <a:cs typeface="Times New Roman" panose="02020603050405020304" pitchFamily="18" charset="0"/>
              </a:rPr>
              <a:t>(</a:t>
            </a:r>
            <a:r>
              <a:rPr lang="zh-HK" altLang="zh-TW" sz="2000" kern="100" dirty="0">
                <a:cs typeface="Times New Roman" panose="02020603050405020304" pitchFamily="18" charset="0"/>
              </a:rPr>
              <a:t>二</a:t>
            </a:r>
            <a:r>
              <a:rPr lang="en-US" altLang="zh-TW" sz="2000" kern="100" dirty="0">
                <a:cs typeface="Times New Roman" panose="02020603050405020304" pitchFamily="18" charset="0"/>
              </a:rPr>
              <a:t>)</a:t>
            </a:r>
            <a:r>
              <a:rPr lang="zh-HK" altLang="zh-TW" sz="2000" kern="100" dirty="0">
                <a:cs typeface="Times New Roman" panose="02020603050405020304" pitchFamily="18" charset="0"/>
              </a:rPr>
              <a:t>確認全部資料正確後</a:t>
            </a:r>
            <a:r>
              <a:rPr lang="zh-TW" altLang="zh-TW" sz="2000" kern="100" dirty="0">
                <a:cs typeface="Times New Roman" panose="02020603050405020304" pitchFamily="18" charset="0"/>
              </a:rPr>
              <a:t>，</a:t>
            </a:r>
            <a:r>
              <a:rPr lang="zh-HK" altLang="zh-TW" sz="2000" kern="100" dirty="0">
                <a:cs typeface="Times New Roman" panose="02020603050405020304" pitchFamily="18" charset="0"/>
              </a:rPr>
              <a:t>點選複核入檔鈕</a:t>
            </a:r>
            <a:r>
              <a:rPr lang="zh-TW" altLang="zh-TW" sz="2000" kern="100" dirty="0">
                <a:cs typeface="Times New Roman" panose="02020603050405020304" pitchFamily="18" charset="0"/>
              </a:rPr>
              <a:t>，</a:t>
            </a:r>
            <a:r>
              <a:rPr lang="zh-HK" altLang="zh-TW" sz="2000" kern="100" dirty="0">
                <a:cs typeface="Times New Roman" panose="02020603050405020304" pitchFamily="18" charset="0"/>
              </a:rPr>
              <a:t>將資料入檔</a:t>
            </a:r>
            <a:r>
              <a:rPr lang="zh-TW" altLang="zh-TW" sz="2000" kern="100" dirty="0">
                <a:cs typeface="Times New Roman" panose="02020603050405020304" pitchFamily="18" charset="0"/>
              </a:rPr>
              <a:t>（</a:t>
            </a:r>
            <a:r>
              <a:rPr lang="zh-HK" altLang="zh-TW" sz="2000" kern="100" dirty="0">
                <a:cs typeface="Times New Roman" panose="02020603050405020304" pitchFamily="18" charset="0"/>
              </a:rPr>
              <a:t>倘有資料錯誤</a:t>
            </a:r>
            <a:r>
              <a:rPr lang="zh-TW" altLang="zh-TW" sz="2000" kern="100" dirty="0">
                <a:cs typeface="Times New Roman" panose="02020603050405020304" pitchFamily="18" charset="0"/>
              </a:rPr>
              <a:t>，</a:t>
            </a:r>
            <a:r>
              <a:rPr lang="zh-HK" altLang="zh-TW" sz="2000" kern="100" dirty="0">
                <a:cs typeface="Times New Roman" panose="02020603050405020304" pitchFamily="18" charset="0"/>
              </a:rPr>
              <a:t>則點選退回經辦鈕</a:t>
            </a:r>
            <a:r>
              <a:rPr lang="zh-TW" altLang="zh-TW" sz="2000" kern="100" dirty="0">
                <a:cs typeface="Times New Roman" panose="02020603050405020304" pitchFamily="18" charset="0"/>
              </a:rPr>
              <a:t>，</a:t>
            </a:r>
            <a:r>
              <a:rPr lang="zh-HK" altLang="zh-TW" sz="2000" kern="100" dirty="0">
                <a:cs typeface="Times New Roman" panose="02020603050405020304" pitchFamily="18" charset="0"/>
              </a:rPr>
              <a:t>將資料退回予經辦更正</a:t>
            </a:r>
            <a:r>
              <a:rPr lang="zh-TW" altLang="zh-TW" sz="2000" kern="100" dirty="0">
                <a:cs typeface="Times New Roman" panose="02020603050405020304" pitchFamily="18" charset="0"/>
              </a:rPr>
              <a:t>），</a:t>
            </a:r>
            <a:r>
              <a:rPr lang="zh-HK" altLang="zh-TW" sz="2000" kern="100" dirty="0">
                <a:cs typeface="Times New Roman" panose="02020603050405020304" pitchFamily="18" charset="0"/>
              </a:rPr>
              <a:t>系統提示「入檔完成</a:t>
            </a:r>
            <a:r>
              <a:rPr lang="en-US" altLang="zh-TW" sz="2000" kern="100" dirty="0">
                <a:cs typeface="Times New Roman" panose="02020603050405020304" pitchFamily="18" charset="0"/>
              </a:rPr>
              <a:t>!!</a:t>
            </a:r>
            <a:r>
              <a:rPr lang="zh-TW" altLang="zh-TW" sz="2000" kern="100" dirty="0">
                <a:cs typeface="Times New Roman" panose="02020603050405020304" pitchFamily="18" charset="0"/>
              </a:rPr>
              <a:t>」</a:t>
            </a:r>
            <a:r>
              <a:rPr lang="zh-HK" altLang="zh-TW" sz="2000" kern="100" dirty="0">
                <a:cs typeface="Times New Roman" panose="02020603050405020304" pitchFamily="18" charset="0"/>
              </a:rPr>
              <a:t>。</a:t>
            </a:r>
            <a:endParaRPr lang="zh-TW" altLang="zh-TW" sz="2000" kern="100" dirty="0"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/>
          <p:nvPr/>
        </p:nvPicPr>
        <p:blipFill rotWithShape="1">
          <a:blip r:embed="rId2"/>
          <a:srcRect t="6088" r="29342" b="9795"/>
          <a:stretch/>
        </p:blipFill>
        <p:spPr bwMode="auto">
          <a:xfrm>
            <a:off x="1066800" y="2009202"/>
            <a:ext cx="7162799" cy="4119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297729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990600"/>
            <a:ext cx="7467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34218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762000" y="685800"/>
            <a:ext cx="822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en-US" sz="2000" kern="100" dirty="0" smtClean="0">
                <a:cs typeface="Times New Roman" panose="02020603050405020304" pitchFamily="18" charset="0"/>
              </a:rPr>
              <a:t>三、</a:t>
            </a:r>
            <a:r>
              <a:rPr lang="zh-HK" altLang="zh-TW" sz="2000" kern="100" dirty="0" smtClean="0">
                <a:cs typeface="Times New Roman" panose="02020603050405020304" pitchFamily="18" charset="0"/>
              </a:rPr>
              <a:t>查詢</a:t>
            </a:r>
            <a:endParaRPr lang="zh-TW" altLang="zh-TW" sz="2000" kern="100" dirty="0">
              <a:cs typeface="Times New Roman" panose="02020603050405020304" pitchFamily="18" charset="0"/>
            </a:endParaRPr>
          </a:p>
          <a:p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zh-HK" altLang="zh-TW" sz="2000" dirty="0">
                <a:cs typeface="Times New Roman" panose="02020603050405020304" pitchFamily="18" charset="0"/>
              </a:rPr>
              <a:t>一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  <a:r>
              <a:rPr lang="zh-HK" altLang="zh-TW" sz="2000" dirty="0">
                <a:cs typeface="Times New Roman" panose="02020603050405020304" pitchFamily="18" charset="0"/>
              </a:rPr>
              <a:t>點選「查詢列印</a:t>
            </a:r>
            <a:r>
              <a:rPr lang="zh-TW" altLang="zh-TW" sz="2000" dirty="0">
                <a:cs typeface="Times New Roman" panose="02020603050405020304" pitchFamily="18" charset="0"/>
              </a:rPr>
              <a:t>」</a:t>
            </a:r>
            <a:r>
              <a:rPr lang="zh-HK" altLang="zh-TW" sz="2000" dirty="0">
                <a:cs typeface="Times New Roman" panose="02020603050405020304" pitchFamily="18" charset="0"/>
              </a:rPr>
              <a:t>頁籤</a:t>
            </a:r>
            <a:r>
              <a:rPr lang="zh-TW" altLang="zh-TW" sz="2000" dirty="0">
                <a:cs typeface="Times New Roman" panose="02020603050405020304" pitchFamily="18" charset="0"/>
              </a:rPr>
              <a:t>，</a:t>
            </a:r>
            <a:r>
              <a:rPr lang="zh-HK" altLang="zh-TW" sz="2000" dirty="0">
                <a:cs typeface="Times New Roman" panose="02020603050405020304" pitchFamily="18" charset="0"/>
              </a:rPr>
              <a:t>選取「索引條件</a:t>
            </a:r>
            <a:r>
              <a:rPr lang="zh-TW" altLang="zh-TW" sz="2000" dirty="0">
                <a:cs typeface="Times New Roman" panose="02020603050405020304" pitchFamily="18" charset="0"/>
              </a:rPr>
              <a:t>」</a:t>
            </a:r>
            <a:r>
              <a:rPr lang="zh-HK" altLang="zh-TW" sz="2000" dirty="0">
                <a:cs typeface="Times New Roman" panose="02020603050405020304" pitchFamily="18" charset="0"/>
              </a:rPr>
              <a:t>之「主體企業統編</a:t>
            </a:r>
            <a:r>
              <a:rPr lang="zh-TW" altLang="zh-TW" sz="2000" dirty="0">
                <a:cs typeface="Times New Roman" panose="02020603050405020304" pitchFamily="18" charset="0"/>
              </a:rPr>
              <a:t>」</a:t>
            </a:r>
            <a:r>
              <a:rPr lang="zh-HK" altLang="zh-TW" sz="2000" dirty="0">
                <a:cs typeface="Times New Roman" panose="02020603050405020304" pitchFamily="18" charset="0"/>
              </a:rPr>
              <a:t>或「關係企業統編</a:t>
            </a:r>
            <a:r>
              <a:rPr lang="zh-TW" altLang="zh-TW" sz="2000" dirty="0">
                <a:cs typeface="Times New Roman" panose="02020603050405020304" pitchFamily="18" charset="0"/>
              </a:rPr>
              <a:t>」，</a:t>
            </a:r>
            <a:r>
              <a:rPr lang="zh-HK" altLang="zh-TW" sz="2000" dirty="0">
                <a:cs typeface="Times New Roman" panose="02020603050405020304" pitchFamily="18" charset="0"/>
              </a:rPr>
              <a:t>輸入擬查詢案件統一編號後點選查詢鈕</a:t>
            </a:r>
            <a:r>
              <a:rPr lang="zh-TW" altLang="zh-TW" sz="2000" dirty="0">
                <a:cs typeface="Times New Roman" panose="02020603050405020304" pitchFamily="18" charset="0"/>
              </a:rPr>
              <a:t>，</a:t>
            </a:r>
            <a:r>
              <a:rPr lang="zh-HK" altLang="zh-TW" sz="2000" dirty="0">
                <a:cs typeface="Times New Roman" panose="02020603050405020304" pitchFamily="18" charset="0"/>
              </a:rPr>
              <a:t>系統載入查詢結果</a:t>
            </a:r>
            <a:endParaRPr lang="zh-TW" altLang="en-US" sz="2000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145030"/>
            <a:ext cx="7924800" cy="41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95041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295400" y="685800"/>
            <a:ext cx="7391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72652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838200" y="762000"/>
            <a:ext cx="7848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zh-HK" altLang="zh-TW" sz="2000" dirty="0">
                <a:cs typeface="Times New Roman" panose="02020603050405020304" pitchFamily="18" charset="0"/>
              </a:rPr>
              <a:t>二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  <a:r>
              <a:rPr lang="zh-HK" altLang="zh-TW" sz="2000" dirty="0">
                <a:cs typeface="Times New Roman" panose="02020603050405020304" pitchFamily="18" charset="0"/>
              </a:rPr>
              <a:t>「現況</a:t>
            </a:r>
            <a:r>
              <a:rPr lang="zh-TW" altLang="zh-TW" sz="2000" dirty="0">
                <a:cs typeface="Times New Roman" panose="02020603050405020304" pitchFamily="18" charset="0"/>
              </a:rPr>
              <a:t>」</a:t>
            </a:r>
            <a:r>
              <a:rPr lang="zh-HK" altLang="zh-TW" sz="2000" dirty="0">
                <a:cs typeface="Times New Roman" panose="02020603050405020304" pitchFamily="18" charset="0"/>
              </a:rPr>
              <a:t>頁籤為最近一筆建檔資料</a:t>
            </a:r>
            <a:r>
              <a:rPr lang="zh-TW" altLang="zh-TW" sz="2000" dirty="0">
                <a:cs typeface="Times New Roman" panose="02020603050405020304" pitchFamily="18" charset="0"/>
              </a:rPr>
              <a:t>，</a:t>
            </a:r>
            <a:r>
              <a:rPr lang="zh-HK" altLang="zh-TW" sz="2000" dirty="0">
                <a:cs typeface="Times New Roman" panose="02020603050405020304" pitchFamily="18" charset="0"/>
              </a:rPr>
              <a:t>倘擬查最近第二筆以前之資料</a:t>
            </a:r>
            <a:r>
              <a:rPr lang="zh-TW" altLang="zh-TW" sz="2000" dirty="0">
                <a:cs typeface="Times New Roman" panose="02020603050405020304" pitchFamily="18" charset="0"/>
              </a:rPr>
              <a:t>，</a:t>
            </a:r>
            <a:r>
              <a:rPr lang="zh-HK" altLang="zh-TW" sz="2000" dirty="0">
                <a:cs typeface="Times New Roman" panose="02020603050405020304" pitchFamily="18" charset="0"/>
              </a:rPr>
              <a:t>則切換至「歷史記錄</a:t>
            </a:r>
            <a:r>
              <a:rPr lang="zh-TW" altLang="zh-TW" sz="2000" dirty="0">
                <a:cs typeface="Times New Roman" panose="02020603050405020304" pitchFamily="18" charset="0"/>
              </a:rPr>
              <a:t>」</a:t>
            </a:r>
            <a:r>
              <a:rPr lang="zh-HK" altLang="zh-TW" sz="2000" dirty="0">
                <a:cs typeface="Times New Roman" panose="02020603050405020304" pitchFamily="18" charset="0"/>
              </a:rPr>
              <a:t>頁籤查詢</a:t>
            </a:r>
            <a:endParaRPr lang="zh-TW" altLang="en-US" sz="2000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990600" y="1981200"/>
            <a:ext cx="7772400" cy="4191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 bwMode="auto">
          <a:xfrm>
            <a:off x="533400" y="2819400"/>
            <a:ext cx="2209800" cy="4572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65326226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7803356" y="1230284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蝦米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1295400" y="648393"/>
            <a:ext cx="6363393" cy="5752407"/>
            <a:chOff x="1295400" y="648393"/>
            <a:chExt cx="6363393" cy="5752407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193" y="648393"/>
              <a:ext cx="6324600" cy="5523357"/>
            </a:xfrm>
            <a:prstGeom prst="rect">
              <a:avLst/>
            </a:prstGeom>
          </p:spPr>
        </p:pic>
        <p:sp>
          <p:nvSpPr>
            <p:cNvPr id="4" name="圓角矩形 3"/>
            <p:cNvSpPr/>
            <p:nvPr/>
          </p:nvSpPr>
          <p:spPr bwMode="auto">
            <a:xfrm>
              <a:off x="1371600" y="2209800"/>
              <a:ext cx="6248400" cy="4191000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endParaRPr>
            </a:p>
          </p:txBody>
        </p:sp>
        <p:sp>
          <p:nvSpPr>
            <p:cNvPr id="7" name="圓角矩形 6"/>
            <p:cNvSpPr/>
            <p:nvPr/>
          </p:nvSpPr>
          <p:spPr bwMode="auto">
            <a:xfrm>
              <a:off x="1295400" y="685800"/>
              <a:ext cx="1295400" cy="152400"/>
            </a:xfrm>
            <a:prstGeom prst="roundRect">
              <a:avLst/>
            </a:prstGeom>
            <a:pattFill prst="ltDnDiag">
              <a:fgClr>
                <a:schemeClr val="accent1"/>
              </a:fgClr>
              <a:bgClr>
                <a:schemeClr val="bg1"/>
              </a:bgClr>
            </a:patt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標楷體" pitchFamily="65" charset="-120"/>
                <a:ea typeface="標楷體" pitchFamily="65" charset="-120"/>
              </a:endParaRPr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6800" y="695966"/>
              <a:ext cx="1304657" cy="164606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1650453"/>
              <a:ext cx="1304657" cy="164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5870784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CA57A1-91DA-4B1D-AD56-A18075F782FC}"/>
              </a:ext>
            </a:extLst>
          </p:cNvPr>
          <p:cNvSpPr/>
          <p:nvPr/>
        </p:nvSpPr>
        <p:spPr>
          <a:xfrm>
            <a:off x="609600" y="609600"/>
            <a:ext cx="8839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990000"/>
                </a:solidFill>
              </a:rPr>
              <a:t>貳之四、受保戶備註改採二階方式</a:t>
            </a:r>
            <a:endParaRPr lang="en-US" altLang="zh-TW" dirty="0">
              <a:solidFill>
                <a:srgbClr val="990000"/>
              </a:solidFill>
            </a:endParaRPr>
          </a:p>
          <a:p>
            <a:r>
              <a:rPr lang="en-US" altLang="zh-TW" dirty="0">
                <a:solidFill>
                  <a:srgbClr val="990000"/>
                </a:solidFill>
              </a:rPr>
              <a:t>         (</a:t>
            </a:r>
            <a:r>
              <a:rPr lang="zh-TW" altLang="en-US" dirty="0">
                <a:solidFill>
                  <a:srgbClr val="990000"/>
                </a:solidFill>
              </a:rPr>
              <a:t>含</a:t>
            </a:r>
            <a:r>
              <a:rPr lang="en-US" altLang="zh-TW" dirty="0">
                <a:solidFill>
                  <a:srgbClr val="990000"/>
                </a:solidFill>
              </a:rPr>
              <a:t>A</a:t>
            </a:r>
            <a:r>
              <a:rPr lang="zh-TW" altLang="en-US" dirty="0">
                <a:solidFill>
                  <a:srgbClr val="990000"/>
                </a:solidFill>
              </a:rPr>
              <a:t>類、</a:t>
            </a:r>
            <a:r>
              <a:rPr lang="en-US" altLang="zh-TW" dirty="0">
                <a:solidFill>
                  <a:srgbClr val="990000"/>
                </a:solidFill>
              </a:rPr>
              <a:t>F</a:t>
            </a:r>
            <a:r>
              <a:rPr lang="zh-TW" altLang="en-US" dirty="0">
                <a:solidFill>
                  <a:srgbClr val="990000"/>
                </a:solidFill>
              </a:rPr>
              <a:t>類說明</a:t>
            </a:r>
            <a:r>
              <a:rPr lang="en-US" altLang="zh-TW" dirty="0">
                <a:solidFill>
                  <a:srgbClr val="990000"/>
                </a:solidFill>
              </a:rPr>
              <a:t>)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FEDAF40-39E7-4FDF-A9D5-793E7FC8B55D}"/>
              </a:ext>
            </a:extLst>
          </p:cNvPr>
          <p:cNvSpPr/>
          <p:nvPr/>
        </p:nvSpPr>
        <p:spPr>
          <a:xfrm>
            <a:off x="381000" y="1905000"/>
            <a:ext cx="94488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改善重點：</a:t>
            </a:r>
            <a:endParaRPr lang="en-US" altLang="zh-TW" dirty="0"/>
          </a:p>
          <a:p>
            <a:r>
              <a:rPr lang="zh-TW" altLang="en-US" dirty="0"/>
              <a:t>受保戶備註</a:t>
            </a:r>
            <a:r>
              <a:rPr lang="en-US" altLang="zh-TW" dirty="0"/>
              <a:t>/</a:t>
            </a:r>
            <a:r>
              <a:rPr lang="zh-TW" altLang="en-US" dirty="0"/>
              <a:t>反備註建檔功能由</a:t>
            </a:r>
            <a:r>
              <a:rPr lang="en-US" altLang="zh-TW" dirty="0"/>
              <a:t>1</a:t>
            </a:r>
            <a:r>
              <a:rPr lang="zh-TW" altLang="en-US" dirty="0"/>
              <a:t>階改為</a:t>
            </a:r>
            <a:r>
              <a:rPr lang="en-US" altLang="zh-TW" dirty="0"/>
              <a:t>2</a:t>
            </a:r>
            <a:r>
              <a:rPr lang="zh-TW" altLang="en-US" dirty="0"/>
              <a:t>階執行。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sz="2800" dirty="0"/>
              <a:t>※</a:t>
            </a:r>
            <a:r>
              <a:rPr lang="zh-TW" altLang="en-US" sz="2800" dirty="0"/>
              <a:t>經辦可處理「新增」、「維護」、「傳送複核」；複核可處理「退回經辦」、「複核入檔」，兩者身分不得重疊。</a:t>
            </a:r>
          </a:p>
        </p:txBody>
      </p:sp>
    </p:spTree>
    <p:extLst>
      <p:ext uri="{BB962C8B-B14F-4D97-AF65-F5344CB8AC3E}">
        <p14:creationId xmlns:p14="http://schemas.microsoft.com/office/powerpoint/2010/main" val="2362597785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6B7DD4C-3365-4A1D-B670-CD42D0527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685800"/>
            <a:ext cx="4761389" cy="28105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C5DF68F-155B-4079-93EE-A3D6335CE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62" y="2024510"/>
            <a:ext cx="3511600" cy="76206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32A0B15-565B-4C1A-B849-E2A6AC8B59DD}"/>
              </a:ext>
            </a:extLst>
          </p:cNvPr>
          <p:cNvSpPr/>
          <p:nvPr/>
        </p:nvSpPr>
        <p:spPr>
          <a:xfrm>
            <a:off x="533400" y="4046957"/>
            <a:ext cx="8839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沿用</a:t>
            </a:r>
            <a:r>
              <a:rPr lang="zh-TW" altLang="en-US" sz="2800" dirty="0">
                <a:solidFill>
                  <a:srgbClr val="FF0000"/>
                </a:solidFill>
              </a:rPr>
              <a:t>現行</a:t>
            </a:r>
            <a:r>
              <a:rPr lang="zh-TW" altLang="en-US" sz="2800" dirty="0"/>
              <a:t>的「受保戶備註新增」、「受保戶備註維護」功能，並</a:t>
            </a:r>
            <a:r>
              <a:rPr lang="zh-TW" altLang="en-US" sz="2800" dirty="0">
                <a:solidFill>
                  <a:srgbClr val="FF0000"/>
                </a:solidFill>
              </a:rPr>
              <a:t>新增</a:t>
            </a:r>
            <a:r>
              <a:rPr lang="zh-TW" altLang="en-US" sz="2800" dirty="0"/>
              <a:t>「受保戶備註反備註工作檔複核及查詢」功能。</a:t>
            </a:r>
          </a:p>
        </p:txBody>
      </p:sp>
    </p:spTree>
    <p:extLst>
      <p:ext uri="{BB962C8B-B14F-4D97-AF65-F5344CB8AC3E}">
        <p14:creationId xmlns:p14="http://schemas.microsoft.com/office/powerpoint/2010/main" val="2287731724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055BEE-F6F2-4622-AE9A-3363ACE1DC1F}"/>
              </a:ext>
            </a:extLst>
          </p:cNvPr>
          <p:cNvSpPr/>
          <p:nvPr/>
        </p:nvSpPr>
        <p:spPr>
          <a:xfrm>
            <a:off x="609600" y="533400"/>
            <a:ext cx="899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一、「新增備註」操作方式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F7A5FE9-293A-4065-B740-AB574D5B90D4}"/>
              </a:ext>
            </a:extLst>
          </p:cNvPr>
          <p:cNvSpPr/>
          <p:nvPr/>
        </p:nvSpPr>
        <p:spPr>
          <a:xfrm>
            <a:off x="914400" y="1118175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（一）經辦操作畫面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024C6C-CD0F-41F5-8C6D-58758D46A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20" y="1718666"/>
            <a:ext cx="6645216" cy="46821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12E25D8-73A7-42AE-9259-C736A219E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883133"/>
            <a:ext cx="3206774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88379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17FDB6-EB0A-44D8-9026-22B5C99DA5B9}"/>
              </a:ext>
            </a:extLst>
          </p:cNvPr>
          <p:cNvSpPr/>
          <p:nvPr/>
        </p:nvSpPr>
        <p:spPr>
          <a:xfrm>
            <a:off x="647700" y="685800"/>
            <a:ext cx="8610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※</a:t>
            </a:r>
            <a:r>
              <a:rPr lang="zh-TW" altLang="en-US" sz="2400" dirty="0"/>
              <a:t>沿用</a:t>
            </a:r>
            <a:r>
              <a:rPr lang="zh-TW" altLang="en-US" sz="2400" dirty="0">
                <a:solidFill>
                  <a:srgbClr val="FF0000"/>
                </a:solidFill>
              </a:rPr>
              <a:t>現行</a:t>
            </a:r>
            <a:r>
              <a:rPr lang="zh-TW" altLang="en-US" sz="2400" dirty="0"/>
              <a:t>的「受保戶備註新增」功能，惟從現行點選「儲存」後，備註資料即</a:t>
            </a:r>
            <a:r>
              <a:rPr lang="zh-TW" altLang="en-US" sz="2400" dirty="0">
                <a:solidFill>
                  <a:srgbClr val="FF0000"/>
                </a:solidFill>
              </a:rPr>
              <a:t>「入檔」</a:t>
            </a:r>
            <a:r>
              <a:rPr lang="zh-TW" altLang="en-US" sz="2400" dirty="0"/>
              <a:t>，</a:t>
            </a:r>
            <a:r>
              <a:rPr lang="zh-TW" altLang="en-US" sz="2400" dirty="0">
                <a:solidFill>
                  <a:srgbClr val="FF0000"/>
                </a:solidFill>
              </a:rPr>
              <a:t>改版</a:t>
            </a:r>
            <a:r>
              <a:rPr lang="zh-TW" altLang="en-US" sz="2400" dirty="0"/>
              <a:t>為「儲存」或「傳送複核」後，備註資料</a:t>
            </a:r>
            <a:r>
              <a:rPr lang="zh-TW" altLang="en-US" sz="2400" dirty="0">
                <a:solidFill>
                  <a:srgbClr val="FF0000"/>
                </a:solidFill>
              </a:rPr>
              <a:t>暫存入「工作檔」</a:t>
            </a:r>
            <a:r>
              <a:rPr lang="zh-TW" altLang="en-US" sz="2400" dirty="0"/>
              <a:t>。</a:t>
            </a:r>
            <a:endParaRPr lang="en-US" altLang="zh-TW" sz="2400" dirty="0"/>
          </a:p>
          <a:p>
            <a:endParaRPr lang="zh-TW" altLang="en-US" sz="2400" dirty="0"/>
          </a:p>
          <a:p>
            <a:r>
              <a:rPr lang="en-US" altLang="zh-TW" sz="2400" dirty="0"/>
              <a:t>※</a:t>
            </a:r>
            <a:r>
              <a:rPr lang="zh-TW" altLang="en-US" sz="2400" dirty="0"/>
              <a:t>備註資料暫存入「工作檔」後，如欲修改內容，需改至「受保戶備註</a:t>
            </a:r>
            <a:r>
              <a:rPr lang="en-US" altLang="zh-TW" sz="2400" dirty="0"/>
              <a:t>(</a:t>
            </a:r>
            <a:r>
              <a:rPr lang="zh-TW" altLang="en-US" sz="2400" dirty="0"/>
              <a:t>反備註</a:t>
            </a:r>
            <a:r>
              <a:rPr lang="en-US" altLang="zh-TW" sz="2400" dirty="0"/>
              <a:t>)</a:t>
            </a:r>
            <a:r>
              <a:rPr lang="zh-TW" altLang="en-US" sz="2400" dirty="0"/>
              <a:t>工作檔維護及複核」功能，如一次新增備註多筆「統一編號</a:t>
            </a:r>
            <a:r>
              <a:rPr lang="en-US" altLang="zh-TW" sz="2400" dirty="0"/>
              <a:t>/</a:t>
            </a:r>
            <a:r>
              <a:rPr lang="zh-TW" altLang="en-US" sz="2400" dirty="0"/>
              <a:t>身分證號」，須逐筆修改。請於新增備註資料時，確認填寫資料無誤後再執行「儲存」或「傳送複核」。</a:t>
            </a:r>
          </a:p>
        </p:txBody>
      </p:sp>
    </p:spTree>
    <p:extLst>
      <p:ext uri="{BB962C8B-B14F-4D97-AF65-F5344CB8AC3E}">
        <p14:creationId xmlns:p14="http://schemas.microsoft.com/office/powerpoint/2010/main" val="974598684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D28507-4416-457C-A437-188F3ABCF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62000"/>
            <a:ext cx="6645216" cy="413954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F9FB929-B5A0-4066-BBD6-4278E338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95400"/>
            <a:ext cx="3158002" cy="2926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FC56C20-99BB-4F17-845B-E07D992E1C2A}"/>
              </a:ext>
            </a:extLst>
          </p:cNvPr>
          <p:cNvSpPr/>
          <p:nvPr/>
        </p:nvSpPr>
        <p:spPr>
          <a:xfrm>
            <a:off x="533400" y="4893154"/>
            <a:ext cx="8915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※</a:t>
            </a:r>
            <a:r>
              <a:rPr lang="zh-TW" altLang="en-US" sz="2400" dirty="0"/>
              <a:t>配合系統整合風險辨識推動小組規劃，</a:t>
            </a:r>
            <a:r>
              <a:rPr lang="zh-TW" altLang="en-US" sz="2400" dirty="0">
                <a:solidFill>
                  <a:srgbClr val="FF0000"/>
                </a:solidFill>
              </a:rPr>
              <a:t>資料代號為「</a:t>
            </a:r>
            <a:r>
              <a:rPr lang="en-US" altLang="zh-TW" sz="2400" dirty="0">
                <a:solidFill>
                  <a:srgbClr val="FF0000"/>
                </a:solidFill>
              </a:rPr>
              <a:t>A</a:t>
            </a:r>
            <a:r>
              <a:rPr lang="zh-TW" altLang="en-US" sz="2400" dirty="0">
                <a:solidFill>
                  <a:srgbClr val="FF0000"/>
                </a:solidFill>
              </a:rPr>
              <a:t>或</a:t>
            </a:r>
            <a:r>
              <a:rPr lang="en-US" altLang="zh-TW" sz="2400" dirty="0">
                <a:solidFill>
                  <a:srgbClr val="FF0000"/>
                </a:solidFill>
              </a:rPr>
              <a:t>F</a:t>
            </a:r>
            <a:r>
              <a:rPr lang="zh-TW" altLang="en-US" sz="2400" dirty="0">
                <a:solidFill>
                  <a:srgbClr val="FF0000"/>
                </a:solidFill>
              </a:rPr>
              <a:t>」時，應增加填寫欄位化之選項。</a:t>
            </a:r>
            <a:r>
              <a:rPr lang="zh-TW" altLang="en-US" sz="2400" dirty="0"/>
              <a:t>資料代號如為「</a:t>
            </a:r>
            <a:r>
              <a:rPr lang="en-US" altLang="zh-TW" sz="2400" dirty="0"/>
              <a:t>A.</a:t>
            </a:r>
            <a:r>
              <a:rPr lang="zh-TW" altLang="en-US" sz="2400" dirty="0"/>
              <a:t>票、債信」，應填寫「對象、類別、主從債務、影響程度」；如為「</a:t>
            </a:r>
            <a:r>
              <a:rPr lang="en-US" altLang="zh-TW" sz="2400" dirty="0"/>
              <a:t>F.</a:t>
            </a:r>
            <a:r>
              <a:rPr lang="zh-TW" altLang="en-US" sz="2400" dirty="0"/>
              <a:t>備註性質」， 應填寫「對象、類別、來源、影響程度」。</a:t>
            </a:r>
          </a:p>
        </p:txBody>
      </p:sp>
    </p:spTree>
    <p:extLst>
      <p:ext uri="{BB962C8B-B14F-4D97-AF65-F5344CB8AC3E}">
        <p14:creationId xmlns:p14="http://schemas.microsoft.com/office/powerpoint/2010/main" val="561564014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5A4154B-6D4E-45B6-897D-DA82834376F1}"/>
              </a:ext>
            </a:extLst>
          </p:cNvPr>
          <p:cNvSpPr/>
          <p:nvPr/>
        </p:nvSpPr>
        <p:spPr>
          <a:xfrm>
            <a:off x="609600" y="38100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案例說明：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8AE3FB2-EB04-41E8-9725-8693226F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51" y="525074"/>
            <a:ext cx="6645216" cy="46882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F1BA298-145A-4CAE-99B9-9A2B9C42D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147" y="1371600"/>
            <a:ext cx="7019599" cy="156231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2E27738-47ED-4E55-A320-1D7CE91377E2}"/>
              </a:ext>
            </a:extLst>
          </p:cNvPr>
          <p:cNvSpPr/>
          <p:nvPr/>
        </p:nvSpPr>
        <p:spPr>
          <a:xfrm>
            <a:off x="1363910" y="5409030"/>
            <a:ext cx="82293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※</a:t>
            </a:r>
            <a:r>
              <a:rPr lang="zh-TW" altLang="en-US" sz="2400" dirty="0"/>
              <a:t>區塊</a:t>
            </a:r>
            <a:r>
              <a:rPr lang="en-US" altLang="zh-TW" sz="2400" dirty="0"/>
              <a:t>1</a:t>
            </a:r>
            <a:r>
              <a:rPr lang="zh-TW" altLang="en-US" sz="2400" dirty="0"/>
              <a:t>：顯示資料代號之編輯內容。</a:t>
            </a:r>
          </a:p>
          <a:p>
            <a:r>
              <a:rPr lang="en-US" altLang="zh-TW" sz="2400" dirty="0"/>
              <a:t>※</a:t>
            </a:r>
            <a:r>
              <a:rPr lang="zh-TW" altLang="en-US" sz="2400" dirty="0"/>
              <a:t>區塊</a:t>
            </a:r>
            <a:r>
              <a:rPr lang="en-US" altLang="zh-TW" sz="2400" dirty="0"/>
              <a:t>2</a:t>
            </a:r>
            <a:r>
              <a:rPr lang="zh-TW" altLang="en-US" sz="2400" dirty="0"/>
              <a:t>：維持現行可一次備註多筆統一編號</a:t>
            </a:r>
            <a:r>
              <a:rPr lang="en-US" altLang="zh-TW" sz="2400" dirty="0"/>
              <a:t>/</a:t>
            </a:r>
            <a:r>
              <a:rPr lang="zh-TW" altLang="en-US" sz="2400" dirty="0"/>
              <a:t>身分證號。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FD3146-6553-4554-BA2F-8FCA66046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429001"/>
            <a:ext cx="1752600" cy="58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92353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92BC7E1-6C3E-4275-A78D-4DFD0287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57704"/>
            <a:ext cx="6645216" cy="412125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D1F85B0-6EB5-453F-8905-8532EEEA2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986" y="3544113"/>
            <a:ext cx="1182727" cy="4755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379F7DF-C296-4384-937B-D8014486A48C}"/>
              </a:ext>
            </a:extLst>
          </p:cNvPr>
          <p:cNvSpPr/>
          <p:nvPr/>
        </p:nvSpPr>
        <p:spPr>
          <a:xfrm>
            <a:off x="285750" y="4971871"/>
            <a:ext cx="93345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dirty="0"/>
              <a:t>※</a:t>
            </a:r>
            <a:r>
              <a:rPr lang="zh-TW" altLang="en-US" sz="1800" dirty="0"/>
              <a:t>點選「儲存」或「傳送複核」會顯示「產生受保戶工作檔　完成！」。如點選「儲存」可再至工作檔修改備註內容；如點選「傳送複核」，須請複核退回經辦始得再修改備註內容。</a:t>
            </a:r>
            <a:endParaRPr lang="en-US" altLang="zh-TW" sz="1800" dirty="0"/>
          </a:p>
          <a:p>
            <a:endParaRPr lang="zh-TW" altLang="en-US" sz="1800" dirty="0"/>
          </a:p>
          <a:p>
            <a:r>
              <a:rPr lang="en-US" altLang="zh-TW" sz="1800" dirty="0"/>
              <a:t>※</a:t>
            </a:r>
            <a:r>
              <a:rPr lang="zh-TW" altLang="en-US" sz="1800" dirty="0"/>
              <a:t>點選「確定」後，系統仍會保留原備註內容供檢視，如確認無誤欲再產生另筆備註資料，請點選「放棄」，系統會將畫面資料清除。</a:t>
            </a:r>
          </a:p>
        </p:txBody>
      </p:sp>
    </p:spTree>
    <p:extLst>
      <p:ext uri="{BB962C8B-B14F-4D97-AF65-F5344CB8AC3E}">
        <p14:creationId xmlns:p14="http://schemas.microsoft.com/office/powerpoint/2010/main" val="3613297496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773B169-A833-4BF5-80AD-3C2EC149F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95400"/>
            <a:ext cx="6645216" cy="402370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59EB682-18AE-40B3-AEDD-4B36C142A746}"/>
              </a:ext>
            </a:extLst>
          </p:cNvPr>
          <p:cNvSpPr/>
          <p:nvPr/>
        </p:nvSpPr>
        <p:spPr>
          <a:xfrm>
            <a:off x="457200" y="462093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本次新增「受保戶備註反備註工作檔複核及查詢」功能。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5FBE98-26AB-4EF1-8FC9-8853E6580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387" y="1511642"/>
            <a:ext cx="5029636" cy="38347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042DEA9-4A21-42AC-9C52-98B84665D1D0}"/>
              </a:ext>
            </a:extLst>
          </p:cNvPr>
          <p:cNvSpPr/>
          <p:nvPr/>
        </p:nvSpPr>
        <p:spPr>
          <a:xfrm>
            <a:off x="381000" y="5562600"/>
            <a:ext cx="929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※</a:t>
            </a:r>
            <a:r>
              <a:rPr lang="zh-TW" altLang="en-US" sz="2000" dirty="0"/>
              <a:t>「受保戶備註反備註工作檔複核及查詢」功能，區分為「受保戶備註工作檔」及「受保戶反備註工作檔」，如同時有備註及反備註資料，請分開編輯或複核。</a:t>
            </a:r>
          </a:p>
        </p:txBody>
      </p:sp>
    </p:spTree>
    <p:extLst>
      <p:ext uri="{BB962C8B-B14F-4D97-AF65-F5344CB8AC3E}">
        <p14:creationId xmlns:p14="http://schemas.microsoft.com/office/powerpoint/2010/main" val="1060150021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5D588E8-5512-45EB-A944-9D689E7D367D}"/>
              </a:ext>
            </a:extLst>
          </p:cNvPr>
          <p:cNvSpPr/>
          <p:nvPr/>
        </p:nvSpPr>
        <p:spPr>
          <a:xfrm>
            <a:off x="533400" y="914400"/>
            <a:ext cx="89916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※</a:t>
            </a:r>
            <a:r>
              <a:rPr lang="zh-TW" altLang="en-US" sz="2000" dirty="0"/>
              <a:t>經辦進入此功能時，「經辦」欄位系統會預設進入系統之</a:t>
            </a:r>
            <a:r>
              <a:rPr lang="en-US" altLang="zh-TW" sz="2000" dirty="0"/>
              <a:t>ID</a:t>
            </a:r>
            <a:r>
              <a:rPr lang="zh-TW" altLang="en-US" sz="2000" dirty="0"/>
              <a:t>同仁，且顯示該同仁已建檔尚未入檔之備註資料。（為利工作代理，「經辦」之欄位開放選擇該科室所有同仁，惟</a:t>
            </a:r>
            <a:r>
              <a:rPr lang="en-US" altLang="zh-TW" sz="2000" dirty="0"/>
              <a:t>B</a:t>
            </a:r>
            <a:r>
              <a:rPr lang="zh-TW" altLang="en-US" sz="2000" dirty="0"/>
              <a:t>經辦修改</a:t>
            </a:r>
            <a:r>
              <a:rPr lang="en-US" altLang="zh-TW" sz="2000" dirty="0"/>
              <a:t>A</a:t>
            </a:r>
            <a:r>
              <a:rPr lang="zh-TW" altLang="en-US" sz="2000" dirty="0"/>
              <a:t>經辦已產生之備註資料，該備註資料所記錄之經辦仍為</a:t>
            </a:r>
            <a:r>
              <a:rPr lang="en-US" altLang="zh-TW" sz="2000" dirty="0"/>
              <a:t>A</a:t>
            </a:r>
            <a:r>
              <a:rPr lang="zh-TW" altLang="en-US" sz="2000" dirty="0"/>
              <a:t>）</a:t>
            </a:r>
            <a:endParaRPr lang="en-US" altLang="zh-TW" sz="2000" dirty="0"/>
          </a:p>
          <a:p>
            <a:endParaRPr lang="zh-TW" altLang="en-US" sz="2000" dirty="0"/>
          </a:p>
          <a:p>
            <a:r>
              <a:rPr lang="en-US" altLang="zh-TW" sz="2000" dirty="0"/>
              <a:t>※</a:t>
            </a:r>
            <a:r>
              <a:rPr lang="zh-TW" altLang="en-US" sz="2000" dirty="0"/>
              <a:t>可依「經辦」、「收文號」、「統一編號</a:t>
            </a:r>
            <a:r>
              <a:rPr lang="en-US" altLang="zh-TW" sz="2000" dirty="0"/>
              <a:t>/</a:t>
            </a:r>
            <a:r>
              <a:rPr lang="zh-TW" altLang="en-US" sz="2000" dirty="0"/>
              <a:t>身分證號」及「狀態」等條件搜尋想要編輯之備註資料。</a:t>
            </a:r>
            <a:endParaRPr lang="en-US" altLang="zh-TW" sz="2000" dirty="0"/>
          </a:p>
          <a:p>
            <a:endParaRPr lang="zh-TW" altLang="en-US" sz="2000" dirty="0"/>
          </a:p>
          <a:p>
            <a:r>
              <a:rPr lang="en-US" altLang="zh-TW" sz="2000" dirty="0"/>
              <a:t>※</a:t>
            </a:r>
            <a:r>
              <a:rPr lang="zh-TW" altLang="en-US" sz="2000" dirty="0"/>
              <a:t>點選「編輯」可進入工作區編輯尚未入檔之備註資料；點選「刪除」可直接刪除尚未入檔之備註資料。</a:t>
            </a:r>
            <a:endParaRPr lang="en-US" altLang="zh-TW" sz="2000" dirty="0"/>
          </a:p>
          <a:p>
            <a:endParaRPr lang="zh-TW" altLang="en-US" sz="2000" dirty="0"/>
          </a:p>
          <a:p>
            <a:r>
              <a:rPr lang="en-US" altLang="zh-TW" sz="2000" dirty="0"/>
              <a:t>※</a:t>
            </a:r>
            <a:r>
              <a:rPr lang="zh-TW" altLang="en-US" sz="2000" dirty="0"/>
              <a:t>如有多筆備註資料欲一次傳送複核或列印，請先選取後再點選「傳送複核」或「列印」。</a:t>
            </a:r>
            <a:endParaRPr lang="en-US" altLang="zh-TW" sz="2000" dirty="0"/>
          </a:p>
          <a:p>
            <a:endParaRPr lang="zh-TW" altLang="en-US" sz="2000" dirty="0"/>
          </a:p>
          <a:p>
            <a:r>
              <a:rPr lang="en-US" altLang="zh-TW" sz="2000" dirty="0"/>
              <a:t>※</a:t>
            </a:r>
            <a:r>
              <a:rPr lang="zh-TW" altLang="en-US" sz="2000" dirty="0"/>
              <a:t>工作檔之備註資料來源如為「受保戶備註新增」，來源欄位顯示「新增」；如為「受保戶備註維護」，來源欄位顯示「維護」。</a:t>
            </a:r>
          </a:p>
        </p:txBody>
      </p:sp>
    </p:spTree>
    <p:extLst>
      <p:ext uri="{BB962C8B-B14F-4D97-AF65-F5344CB8AC3E}">
        <p14:creationId xmlns:p14="http://schemas.microsoft.com/office/powerpoint/2010/main" val="1914712124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65504B6-2983-4622-8F59-56CD766E8D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33D275B-D14E-4E0F-960F-DFDC97CF6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92" y="533400"/>
            <a:ext cx="6645216" cy="464555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A55072E-3D52-4C50-807D-80091B0F2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807241"/>
            <a:ext cx="5913633" cy="174360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DD88FAF-1604-4FC4-A426-11F0EDA13FCC}"/>
              </a:ext>
            </a:extLst>
          </p:cNvPr>
          <p:cNvSpPr/>
          <p:nvPr/>
        </p:nvSpPr>
        <p:spPr>
          <a:xfrm>
            <a:off x="685800" y="5446559"/>
            <a:ext cx="8915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※</a:t>
            </a:r>
            <a:r>
              <a:rPr lang="zh-TW" altLang="en-US" sz="2000" dirty="0"/>
              <a:t>如有列印呈核之需，可列印已暫存尚未入檔之受保戶備註工作檔清單。</a:t>
            </a:r>
          </a:p>
          <a:p>
            <a:r>
              <a:rPr lang="en-US" altLang="zh-TW" sz="2000" dirty="0"/>
              <a:t>※</a:t>
            </a:r>
            <a:r>
              <a:rPr lang="zh-TW" altLang="en-US" sz="2000" dirty="0"/>
              <a:t>如果備註來源為「維護」，清單內容會增加「原備註內容」供對照。</a:t>
            </a:r>
          </a:p>
        </p:txBody>
      </p:sp>
    </p:spTree>
    <p:extLst>
      <p:ext uri="{BB962C8B-B14F-4D97-AF65-F5344CB8AC3E}">
        <p14:creationId xmlns:p14="http://schemas.microsoft.com/office/powerpoint/2010/main" val="355798497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838200" y="1219200"/>
            <a:ext cx="79248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TW" sz="2000" dirty="0"/>
              <a:t>1.</a:t>
            </a:r>
            <a:r>
              <a:rPr lang="zh-TW" altLang="en-US" sz="2000" dirty="0"/>
              <a:t>用語不一致，系統不易搜尋，例如</a:t>
            </a:r>
            <a:r>
              <a:rPr lang="en-US" altLang="zh-TW" sz="2000" dirty="0"/>
              <a:t>:</a:t>
            </a:r>
            <a:r>
              <a:rPr lang="zh-TW" altLang="en-US" sz="2000" dirty="0"/>
              <a:t>實際負責人，實負，實際</a:t>
            </a:r>
            <a:r>
              <a:rPr lang="zh-TW" altLang="en-US" sz="2000" dirty="0" smtClean="0"/>
              <a:t>經營</a:t>
            </a:r>
            <a:endParaRPr lang="en-US" altLang="zh-TW" sz="2000" dirty="0" smtClean="0"/>
          </a:p>
          <a:p>
            <a:pPr>
              <a:spcBef>
                <a:spcPts val="1200"/>
              </a:spcBef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</a:t>
            </a:r>
            <a:r>
              <a:rPr lang="zh-TW" altLang="en-US" sz="2000" dirty="0" smtClean="0"/>
              <a:t>者</a:t>
            </a:r>
            <a:r>
              <a:rPr lang="zh-TW" altLang="en-US" sz="2000" dirty="0"/>
              <a:t>，共同經營</a:t>
            </a:r>
            <a:r>
              <a:rPr lang="en-US" altLang="zh-TW" sz="2000" dirty="0"/>
              <a:t>...</a:t>
            </a:r>
            <a:r>
              <a:rPr lang="zh-TW" altLang="en-US" sz="2000" dirty="0"/>
              <a:t>等等等</a:t>
            </a:r>
            <a:r>
              <a:rPr lang="en-US" altLang="zh-TW" sz="2000" dirty="0"/>
              <a:t>----</a:t>
            </a:r>
            <a:r>
              <a:rPr lang="zh-TW" altLang="en-US" sz="2000" dirty="0"/>
              <a:t>建立歸戶實際負責人專區</a:t>
            </a:r>
          </a:p>
          <a:p>
            <a:pPr>
              <a:spcBef>
                <a:spcPts val="1200"/>
              </a:spcBef>
            </a:pPr>
            <a:r>
              <a:rPr lang="en-US" altLang="zh-TW" sz="2000" dirty="0"/>
              <a:t>2.</a:t>
            </a:r>
            <a:r>
              <a:rPr lang="zh-TW" altLang="en-US" sz="2000" dirty="0"/>
              <a:t>難以辨識風險，須人工逐項解讀</a:t>
            </a:r>
            <a:r>
              <a:rPr lang="en-US" altLang="zh-TW" sz="2000" dirty="0"/>
              <a:t>----</a:t>
            </a:r>
            <a:r>
              <a:rPr lang="zh-TW" altLang="en-US" sz="2000" dirty="0"/>
              <a:t>增加風險等別級別</a:t>
            </a:r>
          </a:p>
          <a:p>
            <a:pPr>
              <a:spcBef>
                <a:spcPts val="1200"/>
              </a:spcBef>
            </a:pPr>
            <a:r>
              <a:rPr lang="en-US" altLang="zh-TW" sz="2000" dirty="0"/>
              <a:t>3.</a:t>
            </a:r>
            <a:r>
              <a:rPr lang="zh-TW" altLang="en-US" sz="2000" dirty="0"/>
              <a:t>經辦可任意備註，備註分類不確實</a:t>
            </a:r>
            <a:r>
              <a:rPr lang="en-US" altLang="zh-TW" sz="2000" dirty="0"/>
              <a:t>---</a:t>
            </a:r>
            <a:r>
              <a:rPr lang="zh-TW" altLang="en-US" sz="2000" dirty="0"/>
              <a:t>受保戶備註改二階，另</a:t>
            </a:r>
            <a:r>
              <a:rPr lang="zh-TW" altLang="en-US" sz="2000" dirty="0" smtClean="0"/>
              <a:t>建立</a:t>
            </a:r>
            <a:endParaRPr lang="en-US" altLang="zh-TW" sz="2000" dirty="0" smtClean="0"/>
          </a:p>
          <a:p>
            <a:pPr>
              <a:spcBef>
                <a:spcPts val="1200"/>
              </a:spcBef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</a:t>
            </a:r>
            <a:r>
              <a:rPr lang="zh-TW" altLang="en-US" sz="2000" dirty="0" smtClean="0"/>
              <a:t>信用</a:t>
            </a:r>
            <a:r>
              <a:rPr lang="zh-TW" altLang="en-US" sz="2000" dirty="0"/>
              <a:t>惡化專區</a:t>
            </a:r>
          </a:p>
          <a:p>
            <a:pPr>
              <a:spcBef>
                <a:spcPts val="1200"/>
              </a:spcBef>
            </a:pPr>
            <a:r>
              <a:rPr lang="en-US" altLang="zh-TW" sz="2000" dirty="0"/>
              <a:t>4.</a:t>
            </a:r>
            <a:r>
              <a:rPr lang="zh-TW" altLang="en-US" sz="2000" dirty="0"/>
              <a:t>備註未訂有掲露期限，導致有萬年備註產生</a:t>
            </a:r>
            <a:r>
              <a:rPr lang="en-US" altLang="zh-TW" sz="2000" dirty="0"/>
              <a:t>---</a:t>
            </a:r>
            <a:r>
              <a:rPr lang="zh-TW" altLang="en-US" sz="2000" dirty="0"/>
              <a:t>系統預設揭露期限</a:t>
            </a:r>
          </a:p>
          <a:p>
            <a:pPr>
              <a:spcBef>
                <a:spcPts val="1200"/>
              </a:spcBef>
            </a:pPr>
            <a:r>
              <a:rPr lang="en-US" altLang="zh-TW" sz="2000" dirty="0"/>
              <a:t>5.</a:t>
            </a:r>
            <a:r>
              <a:rPr lang="zh-TW" altLang="en-US" sz="2000" dirty="0"/>
              <a:t>同一實質利害關係企業無法以系統方式彙整查詢</a:t>
            </a:r>
            <a:r>
              <a:rPr lang="en-US" altLang="zh-TW" sz="2000" dirty="0"/>
              <a:t>---</a:t>
            </a:r>
            <a:r>
              <a:rPr lang="zh-TW" altLang="en-US" sz="2000" dirty="0"/>
              <a:t>同一實質</a:t>
            </a:r>
            <a:r>
              <a:rPr lang="zh-TW" altLang="en-US" sz="2000" dirty="0" smtClean="0"/>
              <a:t>利害</a:t>
            </a:r>
            <a:endParaRPr lang="en-US" altLang="zh-TW" sz="2000" dirty="0" smtClean="0"/>
          </a:p>
          <a:p>
            <a:pPr>
              <a:spcBef>
                <a:spcPts val="1200"/>
              </a:spcBef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</a:t>
            </a:r>
            <a:r>
              <a:rPr lang="zh-TW" altLang="en-US" sz="2000" dirty="0" smtClean="0"/>
              <a:t>關係</a:t>
            </a:r>
            <a:r>
              <a:rPr lang="zh-TW" altLang="en-US" sz="2000" dirty="0"/>
              <a:t>專區</a:t>
            </a:r>
          </a:p>
          <a:p>
            <a:pPr>
              <a:spcBef>
                <a:spcPts val="1200"/>
              </a:spcBef>
            </a:pPr>
            <a:r>
              <a:rPr lang="en-US" altLang="zh-TW" sz="2000" dirty="0"/>
              <a:t>6.</a:t>
            </a:r>
            <a:r>
              <a:rPr lang="zh-TW" altLang="en-US" sz="2000" dirty="0"/>
              <a:t>批保或間保查核無異常案件散落各處</a:t>
            </a:r>
            <a:r>
              <a:rPr lang="en-US" altLang="zh-TW" sz="2000" dirty="0"/>
              <a:t>---</a:t>
            </a:r>
            <a:r>
              <a:rPr lang="zh-TW" altLang="en-US" sz="2000" dirty="0"/>
              <a:t>查核專區</a:t>
            </a:r>
          </a:p>
          <a:p>
            <a:pPr>
              <a:spcBef>
                <a:spcPts val="1200"/>
              </a:spcBef>
            </a:pPr>
            <a:r>
              <a:rPr lang="en-US" altLang="zh-TW" sz="2000" dirty="0"/>
              <a:t>7.</a:t>
            </a:r>
            <a:r>
              <a:rPr lang="zh-TW" altLang="en-US" sz="2000" dirty="0"/>
              <a:t>得奬或參訪紀錄混雜於受保戶備註中</a:t>
            </a:r>
            <a:r>
              <a:rPr lang="en-US" altLang="zh-TW" sz="2000" dirty="0"/>
              <a:t>---</a:t>
            </a:r>
            <a:r>
              <a:rPr lang="zh-TW" altLang="en-US" sz="2000" dirty="0"/>
              <a:t>公關專區</a:t>
            </a:r>
            <a:r>
              <a:rPr lang="en-US" altLang="zh-TW" sz="2000" dirty="0"/>
              <a:t>(</a:t>
            </a:r>
            <a:r>
              <a:rPr lang="zh-TW" altLang="en-US" sz="2000" dirty="0"/>
              <a:t>不在此次介紹</a:t>
            </a:r>
            <a:r>
              <a:rPr lang="zh-TW" altLang="en-US" sz="2000" dirty="0" smtClean="0"/>
              <a:t>範</a:t>
            </a:r>
            <a:endParaRPr lang="en-US" altLang="zh-TW" sz="2000" dirty="0" smtClean="0"/>
          </a:p>
          <a:p>
            <a:pPr>
              <a:spcBef>
                <a:spcPts val="1200"/>
              </a:spcBef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</a:t>
            </a:r>
            <a:r>
              <a:rPr lang="zh-TW" altLang="en-US" sz="2000" dirty="0" smtClean="0"/>
              <a:t>圍</a:t>
            </a:r>
            <a:r>
              <a:rPr lang="zh-TW" altLang="en-US" sz="2000" dirty="0"/>
              <a:t>內</a:t>
            </a:r>
            <a:r>
              <a:rPr lang="en-US" altLang="zh-TW" sz="2000" dirty="0" smtClean="0"/>
              <a:t>)</a:t>
            </a:r>
            <a:endParaRPr lang="en-US" altLang="zh-TW" sz="2000" dirty="0"/>
          </a:p>
        </p:txBody>
      </p:sp>
      <p:sp>
        <p:nvSpPr>
          <p:cNvPr id="4" name="標題 2"/>
          <p:cNvSpPr txBox="1">
            <a:spLocks/>
          </p:cNvSpPr>
          <p:nvPr/>
        </p:nvSpPr>
        <p:spPr>
          <a:xfrm>
            <a:off x="2514600" y="457200"/>
            <a:ext cx="4154487" cy="762000"/>
          </a:xfrm>
          <a:prstGeom prst="rect">
            <a:avLst/>
          </a:prstGeom>
        </p:spPr>
        <p:txBody>
          <a:bodyPr/>
          <a:lstStyle>
            <a:lvl1pPr algn="l" defTabSz="915988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15988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algn="l" defTabSz="915988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algn="l" defTabSz="915988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algn="l" defTabSz="915988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zh-TW" altLang="en-US" b="0" kern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文字備註的缺點</a:t>
            </a:r>
            <a:endParaRPr lang="zh-TW" altLang="en-US" b="0" kern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2511922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BFECB87-BB73-4868-90CF-2B7670A14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91" y="1066800"/>
            <a:ext cx="6645216" cy="41334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467A7DF-2AD4-45AC-9B08-796EA1CB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997" y="1447800"/>
            <a:ext cx="6316003" cy="36579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62CBB2C-29FB-4FF7-B6B6-CFA9F3CA7774}"/>
              </a:ext>
            </a:extLst>
          </p:cNvPr>
          <p:cNvSpPr/>
          <p:nvPr/>
        </p:nvSpPr>
        <p:spPr>
          <a:xfrm>
            <a:off x="609600" y="474618"/>
            <a:ext cx="716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點選「編輯」，進入工作編輯區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89BEF6-91F6-471C-A7D7-F0810C0211E5}"/>
              </a:ext>
            </a:extLst>
          </p:cNvPr>
          <p:cNvSpPr/>
          <p:nvPr/>
        </p:nvSpPr>
        <p:spPr>
          <a:xfrm>
            <a:off x="533400" y="5446580"/>
            <a:ext cx="9220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※</a:t>
            </a:r>
            <a:r>
              <a:rPr lang="zh-TW" altLang="en-US" sz="2000" dirty="0"/>
              <a:t>如此筆備註資料為「新增」，原備註內容為「空白」。</a:t>
            </a:r>
          </a:p>
          <a:p>
            <a:r>
              <a:rPr lang="en-US" altLang="zh-TW" sz="2000" dirty="0"/>
              <a:t>※</a:t>
            </a:r>
            <a:r>
              <a:rPr lang="zh-TW" altLang="en-US" sz="2000" dirty="0"/>
              <a:t>右上角會顯示此筆備註資料之狀態，如為「儲存」始可再編輯。</a:t>
            </a:r>
          </a:p>
        </p:txBody>
      </p:sp>
    </p:spTree>
    <p:extLst>
      <p:ext uri="{BB962C8B-B14F-4D97-AF65-F5344CB8AC3E}">
        <p14:creationId xmlns:p14="http://schemas.microsoft.com/office/powerpoint/2010/main" val="2348214590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BC53015-5A54-49C1-B19E-24D188532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85800"/>
            <a:ext cx="6645216" cy="412125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CEA1B2A-36A0-4160-93DB-9A5D1E961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133600"/>
            <a:ext cx="1207113" cy="4755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715B5E3-0AD8-41E6-8963-F488EFDE7357}"/>
              </a:ext>
            </a:extLst>
          </p:cNvPr>
          <p:cNvSpPr/>
          <p:nvPr/>
        </p:nvSpPr>
        <p:spPr>
          <a:xfrm>
            <a:off x="533400" y="5051544"/>
            <a:ext cx="8610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※</a:t>
            </a:r>
            <a:r>
              <a:rPr lang="zh-TW" altLang="en-US" sz="2000" dirty="0"/>
              <a:t>如右上角顯示此筆備註資料之狀態為「傳送複核」，即僅能查看內容。</a:t>
            </a:r>
          </a:p>
        </p:txBody>
      </p:sp>
    </p:spTree>
    <p:extLst>
      <p:ext uri="{BB962C8B-B14F-4D97-AF65-F5344CB8AC3E}">
        <p14:creationId xmlns:p14="http://schemas.microsoft.com/office/powerpoint/2010/main" val="3912672287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6957C5-AF6F-4A63-A0AC-DFCB29351D12}"/>
              </a:ext>
            </a:extLst>
          </p:cNvPr>
          <p:cNvSpPr/>
          <p:nvPr/>
        </p:nvSpPr>
        <p:spPr>
          <a:xfrm>
            <a:off x="381000" y="435101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（二）複核操作畫面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4BED66B-3D0E-48C3-AFE4-E653E420C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50730"/>
            <a:ext cx="6645216" cy="404199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F5F8E10-17E5-4F39-B1F2-91267355A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356" y="1624080"/>
            <a:ext cx="5078408" cy="354208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9F3959A-0364-4762-AEDF-8B71A43BC714}"/>
              </a:ext>
            </a:extLst>
          </p:cNvPr>
          <p:cNvSpPr/>
          <p:nvPr/>
        </p:nvSpPr>
        <p:spPr>
          <a:xfrm>
            <a:off x="762000" y="5385137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※</a:t>
            </a:r>
            <a:r>
              <a:rPr lang="zh-TW" altLang="en-US" sz="2000" dirty="0"/>
              <a:t>複核進入此功能時，「經辦」欄位系統會預設「全部」，且顯示該科室已建檔尚未入檔之備註資料。</a:t>
            </a: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19516110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6773B9A-AB16-458D-99C6-1DB6339A4886}"/>
              </a:ext>
            </a:extLst>
          </p:cNvPr>
          <p:cNvSpPr/>
          <p:nvPr/>
        </p:nvSpPr>
        <p:spPr>
          <a:xfrm>
            <a:off x="685800" y="685800"/>
            <a:ext cx="8915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※</a:t>
            </a:r>
            <a:r>
              <a:rPr lang="zh-TW" altLang="en-US" sz="2000" dirty="0"/>
              <a:t>可依「經辦」、「收文號」、「統一編號</a:t>
            </a:r>
            <a:r>
              <a:rPr lang="en-US" altLang="zh-TW" sz="2000" dirty="0"/>
              <a:t>/</a:t>
            </a:r>
            <a:r>
              <a:rPr lang="zh-TW" altLang="en-US" sz="2000" dirty="0"/>
              <a:t>身分證號」及「狀態」等條件搜尋想要複核之備註資料。</a:t>
            </a:r>
            <a:endParaRPr lang="en-US" altLang="zh-TW" sz="2000" dirty="0"/>
          </a:p>
          <a:p>
            <a:endParaRPr lang="zh-TW" altLang="en-US" sz="2000" dirty="0"/>
          </a:p>
          <a:p>
            <a:r>
              <a:rPr lang="en-US" altLang="zh-TW" sz="2000" dirty="0"/>
              <a:t>※</a:t>
            </a:r>
            <a:r>
              <a:rPr lang="zh-TW" altLang="en-US" sz="2000" dirty="0"/>
              <a:t>如有多筆備註資料欲一次複核入檔或退回經辦或列印，請先選取後再點選「複核入檔」或「退回經辦」或「列印」。</a:t>
            </a:r>
            <a:endParaRPr lang="en-US" altLang="zh-TW" sz="2000" dirty="0"/>
          </a:p>
          <a:p>
            <a:endParaRPr lang="zh-TW" altLang="en-US" sz="2000" dirty="0"/>
          </a:p>
          <a:p>
            <a:r>
              <a:rPr lang="en-US" altLang="zh-TW" sz="2000" dirty="0"/>
              <a:t>※</a:t>
            </a:r>
            <a:r>
              <a:rPr lang="zh-TW" altLang="en-US" sz="2000" dirty="0"/>
              <a:t>點選「編輯」可進入工作區查看備註資料內容。</a:t>
            </a:r>
            <a:endParaRPr lang="en-US" altLang="zh-TW" sz="2000" dirty="0"/>
          </a:p>
          <a:p>
            <a:endParaRPr lang="zh-TW" altLang="en-US" sz="2000" dirty="0"/>
          </a:p>
          <a:p>
            <a:r>
              <a:rPr lang="en-US" altLang="zh-TW" sz="2000" dirty="0"/>
              <a:t>※</a:t>
            </a:r>
            <a:r>
              <a:rPr lang="zh-TW" altLang="en-US" sz="2000" dirty="0"/>
              <a:t>已執行「複核入檔」案件，將不再顯示於彙總區。</a:t>
            </a:r>
          </a:p>
        </p:txBody>
      </p:sp>
    </p:spTree>
    <p:extLst>
      <p:ext uri="{BB962C8B-B14F-4D97-AF65-F5344CB8AC3E}">
        <p14:creationId xmlns:p14="http://schemas.microsoft.com/office/powerpoint/2010/main" val="3374743266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DCA67BD-9E47-4418-8DF2-033C006CE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38200"/>
            <a:ext cx="6645216" cy="415173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8106FA0-E477-4E4B-96B0-BD0545AA2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286000"/>
            <a:ext cx="3054361" cy="27739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C68F37-5E3D-4748-9B98-4773EC254AD5}"/>
              </a:ext>
            </a:extLst>
          </p:cNvPr>
          <p:cNvSpPr/>
          <p:nvPr/>
        </p:nvSpPr>
        <p:spPr>
          <a:xfrm>
            <a:off x="970710" y="5306433"/>
            <a:ext cx="84018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※</a:t>
            </a:r>
            <a:r>
              <a:rPr lang="zh-TW" altLang="en-US" sz="2000" dirty="0"/>
              <a:t>狀態需為「傳送複核」，始得執行「複核入檔」或「退回經辦」。</a:t>
            </a:r>
          </a:p>
        </p:txBody>
      </p:sp>
    </p:spTree>
    <p:extLst>
      <p:ext uri="{BB962C8B-B14F-4D97-AF65-F5344CB8AC3E}">
        <p14:creationId xmlns:p14="http://schemas.microsoft.com/office/powerpoint/2010/main" val="1594866060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C7731C-5FB4-4880-B33E-CB2AB63F3C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0E2BC1-35EA-4EB0-BF33-6F099574D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757" y="1056720"/>
            <a:ext cx="6645216" cy="454801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9538A83-7FB1-412A-9489-E259EB6EE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578" y="4283841"/>
            <a:ext cx="6712278" cy="94496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37A7BC-7001-48C2-96B3-700610C397A2}"/>
              </a:ext>
            </a:extLst>
          </p:cNvPr>
          <p:cNvSpPr/>
          <p:nvPr/>
        </p:nvSpPr>
        <p:spPr>
          <a:xfrm>
            <a:off x="533400" y="381000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(</a:t>
            </a:r>
            <a:r>
              <a:rPr lang="zh-TW" altLang="en-US" sz="2800" dirty="0"/>
              <a:t>入檔後之受保戶檔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2FCF30-2605-4B31-B413-81094FDFF13D}"/>
              </a:ext>
            </a:extLst>
          </p:cNvPr>
          <p:cNvSpPr/>
          <p:nvPr/>
        </p:nvSpPr>
        <p:spPr>
          <a:xfrm>
            <a:off x="723900" y="5757230"/>
            <a:ext cx="845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※</a:t>
            </a:r>
            <a:r>
              <a:rPr lang="zh-TW" altLang="en-US" sz="2000" dirty="0"/>
              <a:t>受保戶查詢畫面新增之資料代號Ａ或Ｆ欄位化選項內容，其餘顯示內容排版不變。</a:t>
            </a:r>
          </a:p>
        </p:txBody>
      </p:sp>
    </p:spTree>
    <p:extLst>
      <p:ext uri="{BB962C8B-B14F-4D97-AF65-F5344CB8AC3E}">
        <p14:creationId xmlns:p14="http://schemas.microsoft.com/office/powerpoint/2010/main" val="755890291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7FDBBC7-03E6-48F0-B3E5-B56C2ECCA8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55</a:t>
            </a:fld>
            <a:endParaRPr lang="en-US" altLang="zh-TW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6201DFB-5203-4053-8319-6DBEA9636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06307"/>
            <a:ext cx="6645216" cy="428585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409D632-C70F-4801-BC49-E23B66993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13" y="3810000"/>
            <a:ext cx="6761050" cy="3901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8B72638-DBCB-4B56-B53E-300BDBF64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376" y="4992367"/>
            <a:ext cx="6645216" cy="13595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48B5E95-9883-4450-98EC-B70BF7887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5578426"/>
            <a:ext cx="725487" cy="5547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B7F506B-AAD4-42C4-958A-13748ACB0DAF}"/>
              </a:ext>
            </a:extLst>
          </p:cNvPr>
          <p:cNvSpPr/>
          <p:nvPr/>
        </p:nvSpPr>
        <p:spPr>
          <a:xfrm>
            <a:off x="8001000" y="5117547"/>
            <a:ext cx="1714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※</a:t>
            </a:r>
            <a:r>
              <a:rPr lang="zh-TW" altLang="en-US" sz="2000" dirty="0"/>
              <a:t>可至「受保戶備註異動查詢」查詢異動內容。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1B5B09A-C9D3-4BE1-9CF9-D6CADBE0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155" y="5550707"/>
            <a:ext cx="2207333" cy="70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58227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E7D3814-669C-4641-BA66-87FFA1D72C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D26D744-D086-4CFF-9C33-72E09B6F3F47}"/>
              </a:ext>
            </a:extLst>
          </p:cNvPr>
          <p:cNvSpPr/>
          <p:nvPr/>
        </p:nvSpPr>
        <p:spPr>
          <a:xfrm>
            <a:off x="533400" y="457200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二、「受保戶維護備註─備註修改」操作方式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14ADE62-D5B4-40E2-8196-1766F6D29227}"/>
              </a:ext>
            </a:extLst>
          </p:cNvPr>
          <p:cNvSpPr/>
          <p:nvPr/>
        </p:nvSpPr>
        <p:spPr>
          <a:xfrm>
            <a:off x="304800" y="1041975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（一）經辦操作畫面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FF21656-574D-462B-92C3-1E13C9493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538630"/>
            <a:ext cx="6645216" cy="52003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DC78866-1853-4247-AB9F-D82006CBD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492" y="4309691"/>
            <a:ext cx="3151905" cy="20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45386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CF1F7F-E2B4-49AE-94C4-1456C8BE8D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029BB1-99DA-47F1-99B9-EADD8B463678}"/>
              </a:ext>
            </a:extLst>
          </p:cNvPr>
          <p:cNvSpPr/>
          <p:nvPr/>
        </p:nvSpPr>
        <p:spPr>
          <a:xfrm>
            <a:off x="685800" y="838200"/>
            <a:ext cx="8915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※</a:t>
            </a:r>
            <a:r>
              <a:rPr lang="zh-TW" altLang="en-US" sz="2400" dirty="0"/>
              <a:t>依現行備註資料修改之限制檢查，備註資料之收文號銷號前（倘未收文，收文檔無資料者，為系統日</a:t>
            </a:r>
            <a:r>
              <a:rPr lang="en-US" altLang="zh-TW" sz="2400" dirty="0"/>
              <a:t>-</a:t>
            </a:r>
            <a:r>
              <a:rPr lang="zh-TW" altLang="en-US" sz="2400" dirty="0"/>
              <a:t>建檔日</a:t>
            </a:r>
            <a:r>
              <a:rPr lang="en-US" altLang="zh-TW" sz="2400" dirty="0"/>
              <a:t>&lt;=1</a:t>
            </a:r>
            <a:r>
              <a:rPr lang="zh-TW" altLang="en-US" sz="2400" dirty="0"/>
              <a:t>個月），提供修改。</a:t>
            </a:r>
            <a:endParaRPr lang="en-US" altLang="zh-TW" sz="2400" dirty="0"/>
          </a:p>
          <a:p>
            <a:endParaRPr lang="zh-TW" altLang="en-US" sz="2400" dirty="0"/>
          </a:p>
          <a:p>
            <a:r>
              <a:rPr lang="en-US" altLang="zh-TW" sz="2400" dirty="0"/>
              <a:t>※</a:t>
            </a:r>
            <a:r>
              <a:rPr lang="zh-TW" altLang="en-US" sz="2400" dirty="0"/>
              <a:t>取消已入檔備註刪除功能。</a:t>
            </a:r>
            <a:endParaRPr lang="en-US" altLang="zh-TW" sz="2400" dirty="0"/>
          </a:p>
          <a:p>
            <a:endParaRPr lang="zh-TW" altLang="en-US" sz="2400" dirty="0"/>
          </a:p>
          <a:p>
            <a:r>
              <a:rPr lang="en-US" altLang="zh-TW" sz="2400" dirty="0"/>
              <a:t>※</a:t>
            </a:r>
            <a:r>
              <a:rPr lang="zh-TW" altLang="en-US" sz="2400" dirty="0"/>
              <a:t>依現行作業方式，先輸入欲修改備註資料之「統一編號</a:t>
            </a:r>
            <a:r>
              <a:rPr lang="en-US" altLang="zh-TW" sz="2400" dirty="0"/>
              <a:t>/</a:t>
            </a:r>
            <a:r>
              <a:rPr lang="zh-TW" altLang="en-US" sz="2400" dirty="0"/>
              <a:t>身分證號」點選「搜尋」鈕，系統將顯示該統一編號</a:t>
            </a:r>
            <a:r>
              <a:rPr lang="en-US" altLang="zh-TW" sz="2400" dirty="0"/>
              <a:t>/</a:t>
            </a:r>
            <a:r>
              <a:rPr lang="zh-TW" altLang="en-US" sz="2400" dirty="0"/>
              <a:t>身分證號所有備註資料供選擇，選擇後，系統將該筆備註資料完整內容顯示於左下角供參考，如確定要修改，請點選「編輯此備註工作檔」鈕。</a:t>
            </a:r>
          </a:p>
        </p:txBody>
      </p:sp>
    </p:spTree>
    <p:extLst>
      <p:ext uri="{BB962C8B-B14F-4D97-AF65-F5344CB8AC3E}">
        <p14:creationId xmlns:p14="http://schemas.microsoft.com/office/powerpoint/2010/main" val="965813741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4E68A75-1500-4056-A56C-03E702FC1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E660FDA-F5F6-4D8E-83F4-0042F0A90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066800"/>
            <a:ext cx="6645216" cy="409077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DD5C71D-DA36-4552-A06B-3B63AF759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48" y="1447800"/>
            <a:ext cx="6462320" cy="34689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10151BE-CDAB-44A6-AA1D-E2D12034C95D}"/>
              </a:ext>
            </a:extLst>
          </p:cNvPr>
          <p:cNvSpPr/>
          <p:nvPr/>
        </p:nvSpPr>
        <p:spPr>
          <a:xfrm>
            <a:off x="342900" y="5410200"/>
            <a:ext cx="9220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※</a:t>
            </a:r>
            <a:r>
              <a:rPr lang="zh-TW" altLang="en-US" sz="2000" dirty="0"/>
              <a:t>上方系統會帶出「原備註內容」區供參考，可先將該段文字</a:t>
            </a:r>
            <a:r>
              <a:rPr lang="en-US" altLang="zh-TW" sz="2000" dirty="0"/>
              <a:t>copy</a:t>
            </a:r>
            <a:r>
              <a:rPr lang="zh-TW" altLang="en-US" sz="2000" dirty="0"/>
              <a:t>至「備註工作檔內容」區再進行修改。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09DD5D-2A85-4E52-AB11-227825211E1D}"/>
              </a:ext>
            </a:extLst>
          </p:cNvPr>
          <p:cNvSpPr/>
          <p:nvPr/>
        </p:nvSpPr>
        <p:spPr>
          <a:xfrm>
            <a:off x="533400" y="407768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400" dirty="0"/>
              <a:t>進入編輯此備註工作檔畫面</a:t>
            </a:r>
          </a:p>
        </p:txBody>
      </p:sp>
    </p:spTree>
    <p:extLst>
      <p:ext uri="{BB962C8B-B14F-4D97-AF65-F5344CB8AC3E}">
        <p14:creationId xmlns:p14="http://schemas.microsoft.com/office/powerpoint/2010/main" val="294340648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1219200" y="2667000"/>
            <a:ext cx="784860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TW" altLang="en-US" sz="4800" dirty="0">
                <a:solidFill>
                  <a:srgbClr val="990000"/>
                </a:solidFill>
              </a:rPr>
              <a:t>貳、</a:t>
            </a:r>
            <a:r>
              <a:rPr lang="en-US" altLang="zh-TW" sz="4800" dirty="0">
                <a:solidFill>
                  <a:srgbClr val="990000"/>
                </a:solidFill>
              </a:rPr>
              <a:t>108</a:t>
            </a:r>
            <a:r>
              <a:rPr lang="zh-TW" altLang="en-US" sz="4800" dirty="0">
                <a:solidFill>
                  <a:srgbClr val="990000"/>
                </a:solidFill>
              </a:rPr>
              <a:t>年</a:t>
            </a:r>
            <a:r>
              <a:rPr lang="en-US" altLang="zh-TW" sz="4800" dirty="0">
                <a:solidFill>
                  <a:srgbClr val="990000"/>
                </a:solidFill>
              </a:rPr>
              <a:t>8</a:t>
            </a:r>
            <a:r>
              <a:rPr lang="zh-TW" altLang="en-US" sz="4800" dirty="0">
                <a:solidFill>
                  <a:srgbClr val="990000"/>
                </a:solidFill>
              </a:rPr>
              <a:t>月</a:t>
            </a:r>
            <a:r>
              <a:rPr lang="en-US" altLang="zh-TW" sz="4800" dirty="0">
                <a:solidFill>
                  <a:srgbClr val="990000"/>
                </a:solidFill>
              </a:rPr>
              <a:t>1</a:t>
            </a:r>
            <a:r>
              <a:rPr lang="zh-TW" altLang="en-US" sz="4800" dirty="0">
                <a:solidFill>
                  <a:srgbClr val="990000"/>
                </a:solidFill>
              </a:rPr>
              <a:t>日上線新程式</a:t>
            </a:r>
            <a:endParaRPr lang="en-US" altLang="zh-TW" sz="4800" dirty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214839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431BBD-822E-493F-A4D3-EC271C6CB6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B6F6A8E-C2FE-45AD-B22B-F7F123F14015}"/>
              </a:ext>
            </a:extLst>
          </p:cNvPr>
          <p:cNvSpPr/>
          <p:nvPr/>
        </p:nvSpPr>
        <p:spPr>
          <a:xfrm>
            <a:off x="533400" y="609600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※</a:t>
            </a:r>
            <a:r>
              <a:rPr lang="zh-TW" altLang="en-US" sz="2400" dirty="0"/>
              <a:t>如欲修改資料代號為「</a:t>
            </a:r>
            <a:r>
              <a:rPr lang="en-US" altLang="zh-TW" sz="2400" dirty="0"/>
              <a:t>A</a:t>
            </a:r>
            <a:r>
              <a:rPr lang="zh-TW" altLang="en-US" sz="2400" dirty="0"/>
              <a:t>或</a:t>
            </a:r>
            <a:r>
              <a:rPr lang="en-US" altLang="zh-TW" sz="2400" dirty="0"/>
              <a:t>F</a:t>
            </a:r>
            <a:r>
              <a:rPr lang="zh-TW" altLang="en-US" sz="2400" dirty="0"/>
              <a:t>」之欄位化選項，請點選「資料代號</a:t>
            </a:r>
            <a:r>
              <a:rPr lang="en-US" altLang="zh-TW" sz="2400" dirty="0"/>
              <a:t>A</a:t>
            </a:r>
            <a:r>
              <a:rPr lang="zh-TW" altLang="en-US" sz="2400" dirty="0"/>
              <a:t>、</a:t>
            </a:r>
            <a:r>
              <a:rPr lang="en-US" altLang="zh-TW" sz="2400" dirty="0"/>
              <a:t>F</a:t>
            </a:r>
            <a:r>
              <a:rPr lang="zh-TW" altLang="en-US" sz="2400" dirty="0"/>
              <a:t>編輯」鈕。</a:t>
            </a:r>
            <a:endParaRPr lang="en-US" altLang="zh-TW" sz="2400" dirty="0"/>
          </a:p>
          <a:p>
            <a:endParaRPr lang="zh-TW" altLang="en-US" sz="2400" dirty="0"/>
          </a:p>
          <a:p>
            <a:r>
              <a:rPr lang="en-US" altLang="zh-TW" sz="2400" dirty="0"/>
              <a:t>※</a:t>
            </a:r>
            <a:r>
              <a:rPr lang="zh-TW" altLang="en-US" sz="2400" dirty="0"/>
              <a:t>儲存或傳送複核後，如欲修改，請改至「受保戶備註</a:t>
            </a:r>
            <a:r>
              <a:rPr lang="en-US" altLang="zh-TW" sz="2400" dirty="0"/>
              <a:t>(</a:t>
            </a:r>
            <a:r>
              <a:rPr lang="zh-TW" altLang="en-US" sz="2400" dirty="0"/>
              <a:t>反備註</a:t>
            </a:r>
            <a:r>
              <a:rPr lang="en-US" altLang="zh-TW" sz="2400" dirty="0"/>
              <a:t>)</a:t>
            </a:r>
            <a:r>
              <a:rPr lang="zh-TW" altLang="en-US" sz="2400" dirty="0"/>
              <a:t>工作檔維護及複核」功能。</a:t>
            </a:r>
            <a:endParaRPr lang="en-US" altLang="zh-TW" sz="2400" dirty="0"/>
          </a:p>
          <a:p>
            <a:endParaRPr lang="zh-TW" altLang="en-US" sz="2400" dirty="0"/>
          </a:p>
          <a:p>
            <a:r>
              <a:rPr lang="en-US" altLang="zh-TW" sz="2400" dirty="0"/>
              <a:t>※</a:t>
            </a:r>
            <a:r>
              <a:rPr lang="zh-TW" altLang="en-US" sz="2400" dirty="0"/>
              <a:t>備註之修改，僅為備註文字及資料代號欄位化選項內容之調整，「建檔日」、「承辦同仁」、「收文號」、「收文號」及「銀行代號」仍維持原入檔資料。</a:t>
            </a:r>
          </a:p>
        </p:txBody>
      </p:sp>
    </p:spTree>
    <p:extLst>
      <p:ext uri="{BB962C8B-B14F-4D97-AF65-F5344CB8AC3E}">
        <p14:creationId xmlns:p14="http://schemas.microsoft.com/office/powerpoint/2010/main" val="3562114529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9B47CA8-56B7-45FE-A26C-E04EDBCBB3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201C74-7780-4F5D-95C1-D38B86551573}"/>
              </a:ext>
            </a:extLst>
          </p:cNvPr>
          <p:cNvSpPr/>
          <p:nvPr/>
        </p:nvSpPr>
        <p:spPr>
          <a:xfrm>
            <a:off x="381000" y="457200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（二）複核操作畫面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C4D831-50E5-4FD9-AAA4-C38EEBCA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92" y="1383614"/>
            <a:ext cx="6645216" cy="409077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6839309-B246-48CE-93E8-F8C3F371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424999"/>
            <a:ext cx="4078577" cy="3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2943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DDE0CEA-4EC3-4BCE-BEE7-17E4E505E9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03E72C3-BF08-4214-97DB-FB918A50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685800"/>
            <a:ext cx="6645216" cy="412125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3FDAA46-2128-4076-BAFA-D1ADD377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4343400"/>
            <a:ext cx="2365453" cy="5547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112CDC5-0CEA-474F-A751-D7DA9FE2D3D1}"/>
              </a:ext>
            </a:extLst>
          </p:cNvPr>
          <p:cNvSpPr/>
          <p:nvPr/>
        </p:nvSpPr>
        <p:spPr>
          <a:xfrm>
            <a:off x="609600" y="4965630"/>
            <a:ext cx="8915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※</a:t>
            </a:r>
            <a:r>
              <a:rPr lang="zh-TW" altLang="en-US" sz="2000" dirty="0"/>
              <a:t>如欲入檔，可彙總畫面選取後點選「複核入檔」鈕，或點選「編輯」鈕進入工作檔維護後點選「複核入檔」鈕。</a:t>
            </a:r>
          </a:p>
        </p:txBody>
      </p:sp>
    </p:spTree>
    <p:extLst>
      <p:ext uri="{BB962C8B-B14F-4D97-AF65-F5344CB8AC3E}">
        <p14:creationId xmlns:p14="http://schemas.microsoft.com/office/powerpoint/2010/main" val="778980023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7FDBBC7-03E6-48F0-B3E5-B56C2ECCA8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62</a:t>
            </a:fld>
            <a:endParaRPr lang="en-US" altLang="zh-TW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6201DFB-5203-4053-8319-6DBEA9636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06307"/>
            <a:ext cx="6645216" cy="428585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409D632-C70F-4801-BC49-E23B66993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13" y="3810000"/>
            <a:ext cx="6761050" cy="3901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8B72638-DBCB-4B56-B53E-300BDBF64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376" y="4992367"/>
            <a:ext cx="6645216" cy="13595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48B5E95-9883-4450-98EC-B70BF7887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5578426"/>
            <a:ext cx="725487" cy="5547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B7F506B-AAD4-42C4-958A-13748ACB0DAF}"/>
              </a:ext>
            </a:extLst>
          </p:cNvPr>
          <p:cNvSpPr/>
          <p:nvPr/>
        </p:nvSpPr>
        <p:spPr>
          <a:xfrm>
            <a:off x="8001000" y="5117547"/>
            <a:ext cx="1714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※</a:t>
            </a:r>
            <a:r>
              <a:rPr lang="zh-TW" altLang="en-US" sz="2000" dirty="0"/>
              <a:t>可至「受保戶備註異動查詢」查詢異動內容。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1B5B09A-C9D3-4BE1-9CF9-D6CADBE00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155" y="5550707"/>
            <a:ext cx="2207333" cy="70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50929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63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3733800" y="3048000"/>
            <a:ext cx="182614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zh-TW" altLang="en-US" dirty="0">
                <a:solidFill>
                  <a:srgbClr val="990000"/>
                </a:solidFill>
              </a:rPr>
              <a:t>叁、結語</a:t>
            </a:r>
          </a:p>
        </p:txBody>
      </p:sp>
    </p:spTree>
    <p:extLst>
      <p:ext uri="{BB962C8B-B14F-4D97-AF65-F5344CB8AC3E}">
        <p14:creationId xmlns:p14="http://schemas.microsoft.com/office/powerpoint/2010/main" val="1553246799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64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869156" y="990600"/>
            <a:ext cx="8198644" cy="591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zh-TW" altLang="en-US" b="0" dirty="0" smtClean="0">
                <a:solidFill>
                  <a:srgbClr val="595959"/>
                </a:solidFill>
              </a:rPr>
              <a:t>一、新</a:t>
            </a:r>
            <a:r>
              <a:rPr lang="zh-TW" altLang="en-US" b="0" dirty="0">
                <a:solidFill>
                  <a:srgbClr val="595959"/>
                </a:solidFill>
              </a:rPr>
              <a:t>程式上線後，受保戶備註僅能備註</a:t>
            </a:r>
            <a:r>
              <a:rPr lang="en-US" altLang="zh-TW" b="0" dirty="0" smtClean="0">
                <a:solidFill>
                  <a:srgbClr val="595959"/>
                </a:solidFill>
              </a:rPr>
              <a:t>A(</a:t>
            </a:r>
            <a:r>
              <a:rPr lang="zh-TW" altLang="en-US" b="0" dirty="0" smtClean="0">
                <a:solidFill>
                  <a:srgbClr val="595959"/>
                </a:solidFill>
              </a:rPr>
              <a:t>保證人、其他關係人票債信</a:t>
            </a:r>
            <a:r>
              <a:rPr lang="en-US" altLang="zh-TW" b="0" dirty="0" smtClean="0">
                <a:solidFill>
                  <a:srgbClr val="595959"/>
                </a:solidFill>
              </a:rPr>
              <a:t>)</a:t>
            </a:r>
            <a:r>
              <a:rPr lang="zh-TW" altLang="en-US" b="0" dirty="0" smtClean="0">
                <a:solidFill>
                  <a:srgbClr val="595959"/>
                </a:solidFill>
              </a:rPr>
              <a:t>、</a:t>
            </a:r>
            <a:r>
              <a:rPr lang="en-US" altLang="zh-TW" b="0" dirty="0">
                <a:solidFill>
                  <a:srgbClr val="595959"/>
                </a:solidFill>
              </a:rPr>
              <a:t>F</a:t>
            </a:r>
            <a:r>
              <a:rPr lang="zh-TW" altLang="en-US" b="0" dirty="0" smtClean="0">
                <a:solidFill>
                  <a:srgbClr val="595959"/>
                </a:solidFill>
              </a:rPr>
              <a:t>類</a:t>
            </a:r>
            <a:r>
              <a:rPr lang="en-US" altLang="zh-TW" b="0" dirty="0" smtClean="0">
                <a:solidFill>
                  <a:srgbClr val="595959"/>
                </a:solidFill>
              </a:rPr>
              <a:t>(</a:t>
            </a:r>
            <a:r>
              <a:rPr lang="zh-TW" altLang="en-US" b="0" dirty="0" smtClean="0">
                <a:solidFill>
                  <a:srgbClr val="595959"/>
                </a:solidFill>
              </a:rPr>
              <a:t>備註性質如</a:t>
            </a:r>
            <a:r>
              <a:rPr lang="en-US" altLang="zh-TW" b="0" dirty="0" smtClean="0">
                <a:solidFill>
                  <a:srgbClr val="595959"/>
                </a:solidFill>
              </a:rPr>
              <a:t>:</a:t>
            </a:r>
            <a:r>
              <a:rPr lang="zh-TW" altLang="en-US" b="0" dirty="0" smtClean="0">
                <a:solidFill>
                  <a:srgbClr val="595959"/>
                </a:solidFill>
              </a:rPr>
              <a:t>新聞，意外，工安</a:t>
            </a:r>
            <a:r>
              <a:rPr lang="en-US" altLang="zh-TW" b="0" dirty="0" smtClean="0">
                <a:solidFill>
                  <a:srgbClr val="595959"/>
                </a:solidFill>
              </a:rPr>
              <a:t>…</a:t>
            </a:r>
            <a:r>
              <a:rPr lang="zh-TW" altLang="en-US" b="0" dirty="0" smtClean="0">
                <a:solidFill>
                  <a:srgbClr val="595959"/>
                </a:solidFill>
              </a:rPr>
              <a:t>等</a:t>
            </a:r>
            <a:r>
              <a:rPr lang="en-US" altLang="zh-TW" b="0" dirty="0" smtClean="0">
                <a:solidFill>
                  <a:srgbClr val="595959"/>
                </a:solidFill>
              </a:rPr>
              <a:t>)</a:t>
            </a:r>
            <a:r>
              <a:rPr lang="zh-TW" altLang="en-US" b="0" dirty="0" smtClean="0">
                <a:solidFill>
                  <a:srgbClr val="595959"/>
                </a:solidFill>
              </a:rPr>
              <a:t>，</a:t>
            </a:r>
            <a:r>
              <a:rPr lang="zh-TW" altLang="en-US" b="0" dirty="0">
                <a:solidFill>
                  <a:srgbClr val="595959"/>
                </a:solidFill>
              </a:rPr>
              <a:t>若有信用異常狀況，例如債協、訴訟等等，則請使用債管部的信用異常專區</a:t>
            </a:r>
            <a:endParaRPr lang="zh-TW" altLang="en-US" b="0" dirty="0"/>
          </a:p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zh-TW" altLang="en-US" b="0" dirty="0" smtClean="0">
                <a:solidFill>
                  <a:srgbClr val="595959"/>
                </a:solidFill>
              </a:rPr>
              <a:t>二、據悉</a:t>
            </a:r>
            <a:r>
              <a:rPr lang="zh-TW" altLang="en-US" b="0" dirty="0">
                <a:solidFill>
                  <a:srgbClr val="595959"/>
                </a:solidFill>
              </a:rPr>
              <a:t>目前採逐案清理方式，即審案時，如有舊備註符合專區建檔原則者，就必須新增至備註專區後，將原備註刪除</a:t>
            </a:r>
            <a:r>
              <a:rPr lang="en-US" altLang="zh-TW" b="0" dirty="0">
                <a:solidFill>
                  <a:srgbClr val="595959"/>
                </a:solidFill>
              </a:rPr>
              <a:t>(</a:t>
            </a:r>
            <a:r>
              <a:rPr lang="zh-TW" altLang="en-US" b="0" dirty="0">
                <a:solidFill>
                  <a:srgbClr val="595959"/>
                </a:solidFill>
              </a:rPr>
              <a:t>清至歷史區</a:t>
            </a:r>
            <a:r>
              <a:rPr lang="en-US" altLang="zh-TW" b="0" dirty="0">
                <a:solidFill>
                  <a:srgbClr val="595959"/>
                </a:solidFill>
              </a:rPr>
              <a:t>)</a:t>
            </a:r>
            <a:r>
              <a:rPr lang="zh-TW" altLang="en-US" b="0" dirty="0">
                <a:solidFill>
                  <a:srgbClr val="595959"/>
                </a:solidFill>
              </a:rPr>
              <a:t>，但不保證政策有變動可能</a:t>
            </a:r>
            <a:endParaRPr lang="zh-TW" altLang="en-US" b="0" dirty="0"/>
          </a:p>
          <a:p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3645149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3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E03A260-9D82-4844-B472-F0F57F4E5EEE}" type="slidenum">
              <a:rPr kumimoji="0" lang="en-US" altLang="zh-TW" sz="1200">
                <a:latin typeface="Arial Black" panose="020B0A040201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kumimoji="0" lang="en-US" altLang="zh-TW" sz="1200">
              <a:latin typeface="Arial Black" panose="020B0A04020102020204" pitchFamily="34" charset="0"/>
            </a:endParaRPr>
          </a:p>
        </p:txBody>
      </p:sp>
      <p:sp>
        <p:nvSpPr>
          <p:cNvPr id="205827" name="Text Box 2"/>
          <p:cNvSpPr txBox="1">
            <a:spLocks noChangeArrowheads="1"/>
          </p:cNvSpPr>
          <p:nvPr/>
        </p:nvSpPr>
        <p:spPr bwMode="auto">
          <a:xfrm>
            <a:off x="2065338" y="2590800"/>
            <a:ext cx="6519862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643" tIns="45821" rIns="91643" bIns="45821">
            <a:spAutoFit/>
          </a:bodyPr>
          <a:lstStyle>
            <a:lvl1pPr defTabSz="915988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defTabSz="915988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defTabSz="915988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defTabSz="915988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defTabSz="915988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defTabSz="915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defTabSz="915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defTabSz="915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defTabSz="915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TW" altLang="en-US" sz="8800">
                <a:solidFill>
                  <a:srgbClr val="0066FF"/>
                </a:solidFill>
                <a:ea typeface="標楷體" panose="03000509000000000000" pitchFamily="65" charset="-120"/>
              </a:rPr>
              <a:t>敬</a:t>
            </a:r>
            <a:r>
              <a:rPr lang="zh-TW" altLang="en-US" sz="8800">
                <a:solidFill>
                  <a:srgbClr val="FF3300"/>
                </a:solidFill>
                <a:ea typeface="標楷體" panose="03000509000000000000" pitchFamily="65" charset="-120"/>
              </a:rPr>
              <a:t> </a:t>
            </a:r>
            <a:r>
              <a:rPr lang="zh-TW" altLang="en-US" sz="8800">
                <a:solidFill>
                  <a:srgbClr val="0066FF"/>
                </a:solidFill>
                <a:ea typeface="標楷體" panose="03000509000000000000" pitchFamily="65" charset="-120"/>
              </a:rPr>
              <a:t>請 指 教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865909" y="445117"/>
            <a:ext cx="7543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990000"/>
                </a:solidFill>
              </a:rPr>
              <a:t>貳之一</a:t>
            </a:r>
            <a:r>
              <a:rPr lang="zh-TW" altLang="en-US" dirty="0">
                <a:solidFill>
                  <a:srgbClr val="990000"/>
                </a:solidFill>
              </a:rPr>
              <a:t>、</a:t>
            </a:r>
            <a:r>
              <a:rPr lang="zh-TW" altLang="zh-TW" dirty="0">
                <a:solidFill>
                  <a:srgbClr val="990000"/>
                </a:solidFill>
              </a:rPr>
              <a:t>企業年度抽查戶作業清單查詢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65909" y="1143000"/>
            <a:ext cx="766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/>
              <a:t>改善重點</a:t>
            </a:r>
            <a:r>
              <a:rPr lang="en-US" altLang="zh-TW" sz="1800" dirty="0" smtClean="0"/>
              <a:t>:</a:t>
            </a:r>
            <a:r>
              <a:rPr lang="zh-TW" altLang="en-US" sz="1800" dirty="0"/>
              <a:t>批保或間保查核無異常案件</a:t>
            </a:r>
            <a:r>
              <a:rPr lang="zh-TW" altLang="en-US" sz="1800" dirty="0" smtClean="0"/>
              <a:t>散落</a:t>
            </a:r>
            <a:r>
              <a:rPr lang="zh-TW" altLang="en-US" sz="1800" dirty="0"/>
              <a:t>各處</a:t>
            </a:r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398496"/>
            <a:ext cx="8324215" cy="43186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14400" y="1464039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 smtClean="0"/>
              <a:t>帳</a:t>
            </a:r>
            <a:r>
              <a:rPr lang="zh-TW" altLang="en-US" sz="1800" dirty="0"/>
              <a:t>務科負責彙總當年度批保</a:t>
            </a:r>
            <a:r>
              <a:rPr lang="en-US" altLang="zh-TW" sz="1800" dirty="0"/>
              <a:t>(</a:t>
            </a:r>
            <a:r>
              <a:rPr lang="zh-TW" altLang="en-US" sz="1800" dirty="0"/>
              <a:t>風管</a:t>
            </a:r>
            <a:r>
              <a:rPr lang="en-US" altLang="zh-TW" sz="1800" dirty="0"/>
              <a:t>)</a:t>
            </a:r>
            <a:r>
              <a:rPr lang="zh-TW" altLang="en-US" sz="1800" dirty="0"/>
              <a:t>、間保</a:t>
            </a:r>
            <a:r>
              <a:rPr lang="en-US" altLang="zh-TW" sz="1800" dirty="0"/>
              <a:t>(</a:t>
            </a:r>
            <a:r>
              <a:rPr lang="zh-TW" altLang="en-US" sz="1800" dirty="0"/>
              <a:t>帳務</a:t>
            </a:r>
            <a:r>
              <a:rPr lang="en-US" altLang="zh-TW" sz="1800" dirty="0"/>
              <a:t>)</a:t>
            </a:r>
            <a:r>
              <a:rPr lang="zh-TW" altLang="en-US" sz="1800" dirty="0"/>
              <a:t>抽查清單成</a:t>
            </a:r>
            <a:r>
              <a:rPr lang="en-US" altLang="zh-TW" sz="1800" dirty="0"/>
              <a:t>EXCEL</a:t>
            </a:r>
            <a:r>
              <a:rPr lang="zh-TW" altLang="en-US" sz="1800" dirty="0"/>
              <a:t>檔，透過帳務科專屬上傳程式將資料匯入內網系統。</a:t>
            </a:r>
          </a:p>
        </p:txBody>
      </p:sp>
    </p:spTree>
    <p:extLst>
      <p:ext uri="{BB962C8B-B14F-4D97-AF65-F5344CB8AC3E}">
        <p14:creationId xmlns:p14="http://schemas.microsoft.com/office/powerpoint/2010/main" val="961059672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998913" y="1118175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 smtClean="0"/>
              <a:t>同仁</a:t>
            </a:r>
            <a:r>
              <a:rPr lang="zh-TW" altLang="en-US" sz="2400" dirty="0"/>
              <a:t>若要查詢年度抽查清單，可至全體</a:t>
            </a:r>
            <a:r>
              <a:rPr lang="zh-TW" altLang="en-US" sz="2400" dirty="0" smtClean="0"/>
              <a:t>共用</a:t>
            </a:r>
            <a:r>
              <a:rPr lang="en-US" altLang="zh-TW" sz="2400" dirty="0" smtClean="0">
                <a:sym typeface="Wingdings" panose="05000000000000000000" pitchFamily="2" charset="2"/>
              </a:rPr>
              <a:t></a:t>
            </a:r>
            <a:r>
              <a:rPr lang="zh-TW" altLang="en-US" sz="2400" dirty="0" smtClean="0"/>
              <a:t>企業</a:t>
            </a:r>
            <a:r>
              <a:rPr lang="zh-TW" altLang="en-US" sz="2400" dirty="0"/>
              <a:t>年度抽查戶作業清單查詢，抽查若有問題，同仁仍需於受保戶備註檔註記抽查結果，正常案件則不需註記。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969818" y="533400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查核專區</a:t>
            </a:r>
            <a:endParaRPr lang="zh-TW" altLang="en-US" dirty="0"/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46727"/>
            <a:ext cx="2882900" cy="3522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90800"/>
            <a:ext cx="5734050" cy="3625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903551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58D585-6725-4645-865B-1EEC5974593D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3" name="矩形 2"/>
          <p:cNvSpPr/>
          <p:nvPr/>
        </p:nvSpPr>
        <p:spPr>
          <a:xfrm>
            <a:off x="724592" y="311977"/>
            <a:ext cx="7543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990000"/>
                </a:solidFill>
              </a:rPr>
              <a:t>貳之二、</a:t>
            </a:r>
            <a:r>
              <a:rPr lang="zh-TW" altLang="en-US" dirty="0">
                <a:solidFill>
                  <a:srgbClr val="990000"/>
                </a:solidFill>
              </a:rPr>
              <a:t>實際負責人查詢及維護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85800" y="982326"/>
            <a:ext cx="8763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改善</a:t>
            </a:r>
            <a:r>
              <a:rPr lang="zh-TW" altLang="en-US" dirty="0"/>
              <a:t>重點</a:t>
            </a:r>
            <a:r>
              <a:rPr lang="en-US" altLang="zh-TW" dirty="0" smtClean="0"/>
              <a:t>:</a:t>
            </a:r>
            <a:r>
              <a:rPr lang="zh-TW" altLang="en-US" dirty="0" smtClean="0"/>
              <a:t>以文字描述，系統不易整合</a:t>
            </a:r>
            <a:endParaRPr lang="en-US" altLang="zh-TW" dirty="0" smtClean="0"/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</a:t>
            </a:r>
            <a:r>
              <a:rPr lang="zh-TW" altLang="en-US" dirty="0" smtClean="0"/>
              <a:t>可快速查詢單一企業各保證案號實負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17665" y="2060929"/>
            <a:ext cx="754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受</a:t>
            </a:r>
            <a:r>
              <a:rPr lang="zh-TW" altLang="en-US" sz="2800" dirty="0"/>
              <a:t>保戶資料查詢功能新增「實際負責人」頁籤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680745"/>
            <a:ext cx="6873816" cy="389071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6019800" y="2745955"/>
            <a:ext cx="685800" cy="45444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515867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1_Pixel">
  <a:themeElements>
    <a:clrScheme name="1_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1_Pixel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標楷體" pitchFamily="65" charset="-12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標楷體" pitchFamily="65" charset="-120"/>
            <a:ea typeface="標楷體" pitchFamily="65" charset="-120"/>
          </a:defRPr>
        </a:defPPr>
      </a:lstStyle>
    </a:lnDef>
  </a:objectDefaults>
  <a:extraClrSchemeLst>
    <a:extraClrScheme>
      <a:clrScheme name="1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Pixel">
  <a:themeElements>
    <a:clrScheme name="2_Pixel 10">
      <a:dk1>
        <a:srgbClr val="000000"/>
      </a:dk1>
      <a:lt1>
        <a:srgbClr val="FFFFFF"/>
      </a:lt1>
      <a:dk2>
        <a:srgbClr val="000000"/>
      </a:dk2>
      <a:lt2>
        <a:srgbClr val="FF9900"/>
      </a:lt2>
      <a:accent1>
        <a:srgbClr val="FFCC99"/>
      </a:accent1>
      <a:accent2>
        <a:srgbClr val="FBA313"/>
      </a:accent2>
      <a:accent3>
        <a:srgbClr val="FFFFFF"/>
      </a:accent3>
      <a:accent4>
        <a:srgbClr val="000000"/>
      </a:accent4>
      <a:accent5>
        <a:srgbClr val="FFE2CA"/>
      </a:accent5>
      <a:accent6>
        <a:srgbClr val="E39310"/>
      </a:accent6>
      <a:hlink>
        <a:srgbClr val="CC3300"/>
      </a:hlink>
      <a:folHlink>
        <a:srgbClr val="FCC66E"/>
      </a:folHlink>
    </a:clrScheme>
    <a:fontScheme name="2_Pixel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標楷體" pitchFamily="65" charset="-12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標楷體" pitchFamily="65" charset="-120"/>
            <a:ea typeface="標楷體" pitchFamily="65" charset="-120"/>
          </a:defRPr>
        </a:defPPr>
      </a:lstStyle>
    </a:lnDef>
  </a:objectDefaults>
  <a:extraClrSchemeLst>
    <a:extraClrScheme>
      <a:clrScheme name="2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信保基金範本1</Template>
  <TotalTime>24688</TotalTime>
  <Words>2816</Words>
  <Application>Microsoft Office PowerPoint</Application>
  <PresentationFormat>A4 紙張 (210x297 公釐)</PresentationFormat>
  <Paragraphs>209</Paragraphs>
  <Slides>66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66</vt:i4>
      </vt:variant>
    </vt:vector>
  </HeadingPairs>
  <TitlesOfParts>
    <vt:vector size="75" baseType="lpstr">
      <vt:lpstr>新細明體</vt:lpstr>
      <vt:lpstr>標楷體</vt:lpstr>
      <vt:lpstr>Arial</vt:lpstr>
      <vt:lpstr>Arial Black</vt:lpstr>
      <vt:lpstr>Calibri</vt:lpstr>
      <vt:lpstr>Times New Roman</vt:lpstr>
      <vt:lpstr>Wingdings</vt:lpstr>
      <vt:lpstr>1_Pixel</vt:lpstr>
      <vt:lpstr>2_Pixel</vt:lpstr>
      <vt:lpstr>108年8月1日上線程式操作說明</vt:lpstr>
      <vt:lpstr>簡報大綱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jack8787</dc:creator>
  <cp:lastModifiedBy>許虹巾</cp:lastModifiedBy>
  <cp:revision>1559</cp:revision>
  <cp:lastPrinted>1601-01-01T00:00:00Z</cp:lastPrinted>
  <dcterms:created xsi:type="dcterms:W3CDTF">1601-01-01T00:00:00Z</dcterms:created>
  <dcterms:modified xsi:type="dcterms:W3CDTF">2019-07-24T01:54:46Z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